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05" r:id="rId5"/>
  </p:sldMasterIdLst>
  <p:notesMasterIdLst>
    <p:notesMasterId r:id="rId35"/>
  </p:notesMasterIdLst>
  <p:handoutMasterIdLst>
    <p:handoutMasterId r:id="rId36"/>
  </p:handout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4" r:id="rId32"/>
    <p:sldId id="282" r:id="rId33"/>
    <p:sldId id="283" r:id="rId34"/>
  </p:sldIdLst>
  <p:sldSz cx="16256000" cy="9144000"/>
  <p:notesSz cx="6858000" cy="9144000"/>
  <p:defaultText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userDrawn="1">
          <p15:clr>
            <a:srgbClr val="A4A3A4"/>
          </p15:clr>
        </p15:guide>
        <p15:guide id="2" pos="5120"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7D868C"/>
    <a:srgbClr val="808000"/>
    <a:srgbClr val="408000"/>
    <a:srgbClr val="108001"/>
    <a:srgbClr val="CBCFD1"/>
    <a:srgbClr val="015068"/>
    <a:srgbClr val="0885AC"/>
    <a:srgbClr val="076F91"/>
    <a:srgbClr val="076E8F"/>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22" autoAdjust="0"/>
    <p:restoredTop sz="53707" autoAdjust="0"/>
  </p:normalViewPr>
  <p:slideViewPr>
    <p:cSldViewPr snapToGrid="0">
      <p:cViewPr varScale="1">
        <p:scale>
          <a:sx n="80" d="100"/>
          <a:sy n="80" d="100"/>
        </p:scale>
        <p:origin x="240" y="440"/>
      </p:cViewPr>
      <p:guideLst>
        <p:guide orient="horz" pos="2880"/>
        <p:guide pos="5120"/>
      </p:guideLst>
    </p:cSldViewPr>
  </p:slideViewPr>
  <p:outlineViewPr>
    <p:cViewPr>
      <p:scale>
        <a:sx n="33" d="100"/>
        <a:sy n="33" d="100"/>
      </p:scale>
      <p:origin x="0" y="90784"/>
    </p:cViewPr>
  </p:outlineViewPr>
  <p:notesTextViewPr>
    <p:cViewPr>
      <p:scale>
        <a:sx n="100" d="100"/>
        <a:sy n="100" d="100"/>
      </p:scale>
      <p:origin x="0" y="0"/>
    </p:cViewPr>
  </p:notesTextViewPr>
  <p:sorterViewPr>
    <p:cViewPr>
      <p:scale>
        <a:sx n="100" d="100"/>
        <a:sy n="100" d="100"/>
      </p:scale>
      <p:origin x="0" y="0"/>
    </p:cViewPr>
  </p:sorterViewPr>
  <p:notesViewPr>
    <p:cSldViewPr snapToGrid="0" showGuides="1">
      <p:cViewPr varScale="1">
        <p:scale>
          <a:sx n="39" d="100"/>
          <a:sy n="39" d="100"/>
        </p:scale>
        <p:origin x="1576" y="3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customXml" Target="../customXml/item4.xml"/><Relationship Id="rId5" Type="http://schemas.openxmlformats.org/officeDocument/2006/relationships/slideMaster" Target="slideMasters/slideMaster1.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9" Type="http://schemas.openxmlformats.org/officeDocument/2006/relationships/slide" Target="slides/slide4.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notesMaster" Target="notesMasters/notesMaster1.xml"/><Relationship Id="rId36" Type="http://schemas.openxmlformats.org/officeDocument/2006/relationships/handoutMaster" Target="handoutMasters/handoutMaster1.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37" Type="http://schemas.openxmlformats.org/officeDocument/2006/relationships/presProps" Target="presProps.xml"/><Relationship Id="rId38" Type="http://schemas.openxmlformats.org/officeDocument/2006/relationships/viewProps" Target="viewProps.xml"/><Relationship Id="rId39" Type="http://schemas.openxmlformats.org/officeDocument/2006/relationships/theme" Target="theme/theme1.xml"/><Relationship Id="rId4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cs typeface="Arial" panose="020B0604020202020204"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FE60895-255A-1C4C-8A7B-48A6FCC47E92}" type="datetime1">
              <a:rPr lang="en-CA" smtClean="0">
                <a:latin typeface="Arial" panose="020B0604020202020204" pitchFamily="34" charset="0"/>
                <a:cs typeface="Arial" panose="020B0604020202020204" pitchFamily="34" charset="0"/>
              </a:rPr>
              <a:t>2016-02-22</a:t>
            </a:fld>
            <a:endParaRPr lang="en-US"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endParaRPr lang="en-US" sz="900" dirty="0" smtClean="0">
              <a:solidFill>
                <a:srgbClr val="000000"/>
              </a:solidFill>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Arial" panose="020B0604020202020204" pitchFamily="34" charset="0"/>
                <a:cs typeface="Arial" panose="020B0604020202020204" pitchFamily="34" charset="0"/>
              </a:rPr>
              <a:pPr/>
              <a:t>‹#›</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9016387"/>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BFFFB994-B51A-7449-B85A-B64DF9DCCDDC}" type="datetime1">
              <a:rPr lang="en-CA" smtClean="0"/>
              <a:pPr/>
              <a:t>2016-02-22</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Arial" panose="020B0604020202020204" pitchFamily="34" charset="0"/>
                <a:cs typeface="Arial" panose="020B0604020202020204" pitchFamily="34" charset="0"/>
              </a:defRPr>
            </a:lvl1pPr>
          </a:lstStyle>
          <a:p>
            <a:fld id="{8B263312-38AA-4E1E-B2B5-0F8F122B24FE}" type="slidenum">
              <a:rPr lang="en-US" smtClean="0"/>
              <a:pPr/>
              <a:t>‹#›</a:t>
            </a:fld>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endParaRPr lang="en-US" dirty="0"/>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atin typeface="Arial" panose="020B0604020202020204" pitchFamily="34" charset="0"/>
                <a:cs typeface="Arial" panose="020B0604020202020204" pitchFamily="34" charset="0"/>
              </a:defRPr>
            </a:lvl1pPr>
          </a:lstStyle>
          <a:p>
            <a:endParaRPr lang="en-US" sz="900" dirty="0" smtClean="0">
              <a:solidFill>
                <a:srgbClr val="000000"/>
              </a:solidFill>
            </a:endParaRPr>
          </a:p>
        </p:txBody>
      </p:sp>
    </p:spTree>
    <p:extLst>
      <p:ext uri="{BB962C8B-B14F-4D97-AF65-F5344CB8AC3E}">
        <p14:creationId xmlns:p14="http://schemas.microsoft.com/office/powerpoint/2010/main" val="3124071592"/>
      </p:ext>
    </p:extLst>
  </p:cSld>
  <p:clrMap bg1="lt1" tx1="dk1" bg2="lt2" tx2="dk2" accent1="accent1" accent2="accent2" accent3="accent3" accent4="accent4" accent5="accent5" accent6="accent6" hlink="hlink" folHlink="folHlink"/>
  <p:hf dt="0"/>
  <p:notesStyle>
    <a:lvl1pPr marL="0" algn="l" defTabSz="1219120" rtl="0" eaLnBrk="1" latinLnBrk="0" hangingPunct="1">
      <a:lnSpc>
        <a:spcPct val="90000"/>
      </a:lnSpc>
      <a:spcAft>
        <a:spcPts val="444"/>
      </a:spcAft>
      <a:defRPr sz="1200" kern="1200">
        <a:solidFill>
          <a:schemeClr val="tx1"/>
        </a:solidFill>
        <a:latin typeface="Arial" panose="020B0604020202020204" pitchFamily="34" charset="0"/>
        <a:ea typeface="+mn-ea"/>
        <a:cs typeface="Arial" panose="020B0604020202020204" pitchFamily="34" charset="0"/>
      </a:defRPr>
    </a:lvl1pPr>
    <a:lvl2pPr marL="283968" indent="-141102"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2pPr>
    <a:lvl3pPr marL="437416"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3pPr>
    <a:lvl4pPr marL="643779" indent="-19577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4pPr>
    <a:lvl5pPr marL="820155"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5pPr>
    <a:lvl6pPr marL="3047802" algn="l" defTabSz="1219120" rtl="0" eaLnBrk="1" latinLnBrk="0" hangingPunct="1">
      <a:defRPr sz="1600" kern="1200">
        <a:solidFill>
          <a:schemeClr val="tx1"/>
        </a:solidFill>
        <a:latin typeface="+mn-lt"/>
        <a:ea typeface="+mn-ea"/>
        <a:cs typeface="+mn-cs"/>
      </a:defRPr>
    </a:lvl6pPr>
    <a:lvl7pPr marL="3657362" algn="l" defTabSz="1219120" rtl="0" eaLnBrk="1" latinLnBrk="0" hangingPunct="1">
      <a:defRPr sz="1600" kern="1200">
        <a:solidFill>
          <a:schemeClr val="tx1"/>
        </a:solidFill>
        <a:latin typeface="+mn-lt"/>
        <a:ea typeface="+mn-ea"/>
        <a:cs typeface="+mn-cs"/>
      </a:defRPr>
    </a:lvl7pPr>
    <a:lvl8pPr marL="4266923" algn="l" defTabSz="1219120" rtl="0" eaLnBrk="1" latinLnBrk="0" hangingPunct="1">
      <a:defRPr sz="1600" kern="1200">
        <a:solidFill>
          <a:schemeClr val="tx1"/>
        </a:solidFill>
        <a:latin typeface="+mn-lt"/>
        <a:ea typeface="+mn-ea"/>
        <a:cs typeface="+mn-cs"/>
      </a:defRPr>
    </a:lvl8pPr>
    <a:lvl9pPr marL="4876483" algn="l" defTabSz="121912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887777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Now you need to upload it to the Chef Server. This is done through the command 'knife role from file </a:t>
            </a:r>
            <a:r>
              <a:rPr lang="en-US" dirty="0" err="1" smtClean="0"/>
              <a:t>load_balancer.rb</a:t>
            </a:r>
            <a:r>
              <a:rPr lang="en-US" dirty="0" smtClean="0"/>
              <a:t>'.</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The knife tool understands that you are uploading a role file and will look within the roles folder to find a file named knife role from file </a:t>
            </a:r>
            <a:r>
              <a:rPr lang="en-US" dirty="0" err="1" smtClean="0"/>
              <a:t>load_balancer.rb</a:t>
            </a:r>
            <a:r>
              <a:rPr lang="en-US" dirty="0" smtClean="0"/>
              <a: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100605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the role uploaded, it is time to validate that the Chef Server received it correctly. We can do that by again asking the Chef Server for a list of all the roles on the system.</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696291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can ask for more details about a specific role using the above command. In this example we are requesting specific details about the role named </a:t>
            </a:r>
            <a:r>
              <a:rPr lang="en-US" dirty="0" err="1" smtClean="0"/>
              <a:t>load_balancer</a:t>
            </a:r>
            <a:r>
              <a:rPr lang="en-US" dirty="0" smtClean="0"/>
              <a:t>.</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85581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Run '</a:t>
            </a:r>
            <a:r>
              <a:rPr lang="en-US" dirty="0" smtClean="0">
                <a:latin typeface="Inconsolata" panose="020B0609030003000000" pitchFamily="49" charset="0"/>
              </a:rPr>
              <a:t>knife node --help' to see its options.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192280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last step is to redefine the run list for node2. We want the run list to contain only the </a:t>
            </a:r>
            <a:r>
              <a:rPr lang="en-US" dirty="0" err="1" smtClean="0"/>
              <a:t>load_balancer</a:t>
            </a:r>
            <a:r>
              <a:rPr lang="en-US" dirty="0" smtClean="0"/>
              <a:t> role. </a:t>
            </a:r>
          </a:p>
          <a:p>
            <a:endParaRPr lang="en-US" dirty="0" smtClean="0"/>
          </a:p>
          <a:p>
            <a:r>
              <a:rPr lang="en-US" dirty="0" smtClean="0"/>
              <a:t>Previously, we used the command 'knife node run_list add' to append a new item to the existing run list. There is also a command that allows us to remove an item from the run list. There is a command that allows us to set the run list to a value provided. This will replace the existing run list with a new one that we provide.</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6871631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After you update the run list, you can verify that the node has the correctly-defined run list</a:t>
            </a:r>
            <a:r>
              <a:rPr lang="en-US" baseline="0" dirty="0" smtClean="0"/>
              <a:t> by running '</a:t>
            </a:r>
            <a:r>
              <a:rPr lang="en-US" dirty="0" smtClean="0"/>
              <a:t>knife node show node2'.</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938374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can use 'knife ssh' to run 'sudo chef-client' on all the nodes again to ensure that nothing has changed. </a:t>
            </a:r>
          </a:p>
          <a:p>
            <a:endParaRPr lang="en-US" dirty="0" smtClean="0"/>
          </a:p>
          <a:p>
            <a:r>
              <a:rPr lang="en-US" dirty="0" smtClean="0"/>
              <a:t>In this instance we only interested in having node2 run the command so we can get a little more creative with the search criteria and find nodes</a:t>
            </a:r>
            <a:r>
              <a:rPr lang="en-US" baseline="0" dirty="0" smtClean="0"/>
              <a:t> with the role </a:t>
            </a:r>
            <a:r>
              <a:rPr lang="en-US" baseline="0" dirty="0" err="1" smtClean="0"/>
              <a:t>load_balancer</a:t>
            </a:r>
            <a:r>
              <a:rPr lang="en-US" dirty="0" smtClean="0"/>
              <a:t>. In this case there is only one result.</a:t>
            </a:r>
          </a:p>
          <a:p>
            <a:endParaRPr lang="en-US" dirty="0" smtClean="0"/>
          </a:p>
          <a:p>
            <a:r>
              <a:rPr lang="en-US" dirty="0" smtClean="0"/>
              <a:t>Within the results, nothing should change. Switching over to the role did not change the fundamental recipes that were applied to the node.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3541875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if you want to setup a new node in the future to act as a load balancer, you</a:t>
            </a:r>
            <a:r>
              <a:rPr lang="en-US" baseline="0" dirty="0" smtClean="0"/>
              <a:t> </a:t>
            </a:r>
            <a:r>
              <a:rPr lang="en-US" dirty="0" smtClean="0"/>
              <a:t>can now simply set the new node's run list to be the </a:t>
            </a:r>
            <a:r>
              <a:rPr lang="en-US" dirty="0" err="1" smtClean="0"/>
              <a:t>load_balancer</a:t>
            </a:r>
            <a:r>
              <a:rPr lang="en-US" dirty="0" smtClean="0"/>
              <a:t> role and it will have identical functionality with all the other nodes that define this role.</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2605241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 lab, define a new role named 'web' that has the run list: including the apache cookbook's default recipe. </a:t>
            </a:r>
          </a:p>
          <a:p>
            <a:endParaRPr lang="en-US" dirty="0" smtClean="0"/>
          </a:p>
          <a:p>
            <a:r>
              <a:rPr lang="en-US" dirty="0" smtClean="0"/>
              <a:t>When you're done defining the role, upload it to the Chef Server, and then set the run list on node1 and node3 to the role that you have defined. </a:t>
            </a:r>
          </a:p>
          <a:p>
            <a:endParaRPr lang="en-US" dirty="0" smtClean="0"/>
          </a:p>
          <a:p>
            <a:r>
              <a:rPr lang="en-US" dirty="0" smtClean="0"/>
              <a:t>And for good measure, though nothing should have changed, run 'sudo chef-client' on both node1 and node3 to ensure that no functionality has been lost.</a:t>
            </a:r>
          </a:p>
          <a:p>
            <a:endParaRPr lang="en-US" dirty="0" smtClean="0"/>
          </a:p>
          <a:p>
            <a:r>
              <a:rPr lang="en-US" dirty="0" smtClean="0"/>
              <a:t>Instructor Note: Allow 10</a:t>
            </a:r>
            <a:r>
              <a:rPr lang="en-US" baseline="0" dirty="0" smtClean="0"/>
              <a:t> minutes to complete this exercise</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8021161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we create a file named web.rb in the roles directory. </a:t>
            </a:r>
          </a:p>
          <a:p>
            <a:endParaRPr lang="en-US" dirty="0" smtClean="0"/>
          </a:p>
          <a:p>
            <a:r>
              <a:rPr lang="en-US" dirty="0" smtClean="0"/>
              <a:t>The name of the role is web. The description should be Web Server. The run list you define should contain the apache cookbook's default recipe.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2651102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In</a:t>
            </a:r>
            <a:r>
              <a:rPr lang="en-US" baseline="0" dirty="0" smtClean="0"/>
              <a:t> this module you</a:t>
            </a:r>
            <a:r>
              <a:rPr lang="en-US" dirty="0" smtClean="0"/>
              <a:t> will give your nodes a role to better describe them so you can configure them in a similar manner.</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63325785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need to share the role with the Chef Server so upload that file. </a:t>
            </a:r>
          </a:p>
          <a:p>
            <a:endParaRPr lang="en-US" dirty="0" smtClean="0"/>
          </a:p>
          <a:p>
            <a:r>
              <a:rPr lang="en-US" dirty="0" smtClean="0"/>
              <a:t>Use the command 'knife role from file web.rb'. 'knife' knows where to look for that role to upload it.</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0075125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Verify that the role can be found on the Chef Server.</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192117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Verify specific information about the role. Specifically, does it have the run list that we defined?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29098519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Set node1's run list to be the web role.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7596780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we then set node3's run list to be the web role.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60283514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verify that everything is working the same as before, run 'knife ssh' for both of these nodes. In this instance the query syntax is going to find all nodes with the role set</a:t>
            </a:r>
            <a:r>
              <a:rPr lang="en-US" baseline="0" dirty="0" smtClean="0"/>
              <a:t> to </a:t>
            </a:r>
            <a:r>
              <a:rPr lang="en-US" baseline="0" smtClean="0"/>
              <a:t>web.</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32248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that we now have made it far easier to talk about our nodes. We can more casually describe a node as a 'web' server</a:t>
            </a:r>
            <a:r>
              <a:rPr lang="en-US" baseline="0" dirty="0" smtClean="0"/>
              <a:t> </a:t>
            </a:r>
            <a:r>
              <a:rPr lang="en-US" dirty="0" smtClean="0"/>
              <a:t>node or a '</a:t>
            </a:r>
            <a:r>
              <a:rPr lang="en-US" dirty="0" err="1" smtClean="0"/>
              <a:t>load_balancer</a:t>
            </a:r>
            <a:r>
              <a:rPr lang="en-US" dirty="0" smtClean="0"/>
              <a:t>' node. </a:t>
            </a:r>
          </a:p>
          <a:p>
            <a:endParaRPr lang="en-US" dirty="0" smtClean="0"/>
          </a:p>
          <a:p>
            <a:r>
              <a:rPr lang="en-US" dirty="0" smtClean="0"/>
              <a:t>In the future if we needed to ensure that these types of nodes needed to run additional recipes, we could return to the role file, update its run list, and then upload it to the Chef Server again.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2806341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Answer</a:t>
            </a:r>
            <a:r>
              <a:rPr lang="en-US" baseline="0" dirty="0" smtClean="0"/>
              <a:t> these questions. </a:t>
            </a:r>
          </a:p>
          <a:p>
            <a:endParaRPr lang="en-US" baseline="0" dirty="0" smtClean="0"/>
          </a:p>
          <a:p>
            <a:pPr marL="0" marR="0" indent="0" algn="l" defTabSz="1219090" rtl="0" eaLnBrk="1" fontAlgn="auto" latinLnBrk="0" hangingPunct="1">
              <a:lnSpc>
                <a:spcPct val="90000"/>
              </a:lnSpc>
              <a:spcBef>
                <a:spcPts val="0"/>
              </a:spcBef>
              <a:spcAft>
                <a:spcPts val="444"/>
              </a:spcAft>
              <a:buClrTx/>
              <a:buSzTx/>
              <a:buFontTx/>
              <a:buNone/>
              <a:tabLst/>
              <a:defRPr/>
            </a:pPr>
            <a:r>
              <a:rPr lang="en-US" baseline="0" dirty="0" smtClean="0"/>
              <a:t>Instructor Note: With large groups I often find it better to have individuals turn to the individuals around them, form groups of whatever size they feel comfortable, and have them take turns asking and answering the questions. When all the groups are done I then open the discussion up to the entire group allowing each group or individuals to share their answers.</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27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6513472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08718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Up until this point it has been a mouthful to describe the nodes within our organization. We have two nodes, node1 and node3, that have the apache cookbook's default recipe in their run list. We have one node, node2, which has the myhaproxy cookbook's default recipe in its run list.</a:t>
            </a:r>
          </a:p>
          <a:p>
            <a:endParaRPr lang="en-US" dirty="0" smtClean="0"/>
          </a:p>
          <a:p>
            <a:r>
              <a:rPr lang="en-US" dirty="0" smtClean="0"/>
              <a:t>The Chef Server allows us to create and manage roles. A role describes a run list of recipes that are executed on the node. A role may also define new defaults or overrides for existing cookbook attribute values. Similar to what we accomplished with the wrapper cookbook.</a:t>
            </a:r>
          </a:p>
          <a:p>
            <a:endParaRPr lang="en-US" dirty="0" smtClean="0"/>
          </a:p>
          <a:p>
            <a:r>
              <a:rPr lang="en-US" dirty="0" smtClean="0"/>
              <a:t>A node may have zero or roles assigned to it.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797698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When you assign a role to a node you do so in its run list. This allows us to configure many nodes in a similar fashion because we no longer need to re-create a long run list for each node--we simply give it a role or all the roles it needs to accomplish its desired function.</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608161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 section you will create a </a:t>
            </a:r>
            <a:r>
              <a:rPr lang="en-US" dirty="0" err="1" smtClean="0"/>
              <a:t>load_balancer</a:t>
            </a:r>
            <a:r>
              <a:rPr lang="en-US" dirty="0" smtClean="0"/>
              <a:t> role and assign it to the run list of node2. You will also will create a web role and assign it to the run list of node1 and node3. </a:t>
            </a:r>
          </a:p>
          <a:p>
            <a:endParaRPr lang="en-US" dirty="0" smtClean="0"/>
          </a:p>
          <a:p>
            <a:r>
              <a:rPr lang="en-US" dirty="0" smtClean="0"/>
              <a:t>This is particularly powerful because we will no longer have to manage each of these identical nodes individually, instead we can make changes to the role that they share and all of the nodes that have this role will update accordingly.</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346307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Return to the base of your Chef repository</a:t>
            </a:r>
            <a:r>
              <a:rPr lang="en-US" baseline="0" dirty="0" smtClean="0"/>
              <a:t> and then ru</a:t>
            </a:r>
            <a:r>
              <a:rPr lang="en-US" dirty="0" smtClean="0"/>
              <a:t>n 'knife role --help' to see the available commands. Similar to other commands, you can see that 'knife role' supports the ability to list currently-defined roles.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073533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you run 'knife role list' you can see from its lack of response that you have no roles defined.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885207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Create a </a:t>
            </a:r>
            <a:r>
              <a:rPr lang="en-US" b="1" dirty="0" smtClean="0"/>
              <a:t>roles</a:t>
            </a:r>
            <a:r>
              <a:rPr lang="en-US" dirty="0" smtClean="0"/>
              <a:t> directory if necessary. If you are using the Chef Starter Kit this directory may already exist.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2088051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Create a file named </a:t>
            </a:r>
            <a:r>
              <a:rPr lang="en-US" dirty="0" err="1" smtClean="0"/>
              <a:t>load_balancer.rb</a:t>
            </a:r>
            <a:r>
              <a:rPr lang="en-US" dirty="0" smtClean="0"/>
              <a:t>. This is a ruby file that contains specific methods that allow you</a:t>
            </a:r>
            <a:r>
              <a:rPr lang="en-US" baseline="0" dirty="0" smtClean="0"/>
              <a:t> </a:t>
            </a:r>
            <a:r>
              <a:rPr lang="en-US" dirty="0" smtClean="0"/>
              <a:t>to express details about the role. You'll see that the role has a name, a description, and run list.</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The name of the role as a practice will share the name of the ruby file</a:t>
            </a:r>
            <a:r>
              <a:rPr lang="en-US" baseline="0" dirty="0" smtClean="0"/>
              <a:t> </a:t>
            </a:r>
            <a:r>
              <a:rPr lang="en-US" dirty="0" smtClean="0"/>
              <a:t>unless it cannot for some reason. The name of the role should clearly describe what it attempts accomplish.</a:t>
            </a:r>
            <a:r>
              <a:rPr lang="en-US" baseline="0" dirty="0" smtClean="0"/>
              <a:t> </a:t>
            </a:r>
            <a:r>
              <a:rPr lang="en-US" dirty="0" smtClean="0"/>
              <a:t>The description of the role helps reinforce or clarify the intended purpose of the role. When selecting a role name that is not clear it is important that a helpful description is provided to help ensure everyone on the team understands its purpose.</a:t>
            </a:r>
            <a:r>
              <a:rPr lang="en-US" baseline="0" dirty="0" smtClean="0"/>
              <a:t> </a:t>
            </a:r>
            <a:r>
              <a:rPr lang="en-US" dirty="0" smtClean="0"/>
              <a:t>The run list defines the list of recipes that give the role its purpose. Currently the </a:t>
            </a:r>
            <a:r>
              <a:rPr lang="en-US" dirty="0" err="1" smtClean="0"/>
              <a:t>load_balancer</a:t>
            </a:r>
            <a:r>
              <a:rPr lang="en-US" dirty="0" smtClean="0"/>
              <a:t> role defines a single recipe - the myhaproxy cookbook's default recipe.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987889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10.xml.rels><?xml version="1.0" encoding="UTF-8" standalone="yes"?>
<Relationships xmlns="http://schemas.openxmlformats.org/package/2006/relationships"><Relationship Id="rId1" Type="http://schemas.openxmlformats.org/officeDocument/2006/relationships/themeOverride" Target="../theme/themeOverride3.xml"/><Relationship Id="rId2"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themeOverride" Target="../theme/themeOverride4.xml"/><Relationship Id="rId2"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4.xml.rels><?xml version="1.0" encoding="UTF-8" standalone="yes"?>
<Relationships xmlns="http://schemas.openxmlformats.org/package/2006/relationships"><Relationship Id="rId1" Type="http://schemas.openxmlformats.org/officeDocument/2006/relationships/themeOverride" Target="../theme/themeOverride5.xml"/><Relationship Id="rId2"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themeOverride" Target="../theme/themeOverride6.xml"/><Relationship Id="rId2"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20.xml.rels><?xml version="1.0" encoding="UTF-8" standalone="yes"?>
<Relationships xmlns="http://schemas.openxmlformats.org/package/2006/relationships"><Relationship Id="rId1" Type="http://schemas.openxmlformats.org/officeDocument/2006/relationships/themeOverride" Target="../theme/themeOverride7.xml"/><Relationship Id="rId2" Type="http://schemas.openxmlformats.org/officeDocument/2006/relationships/slideMaster" Target="../slideMasters/slideMaster1.xml"/><Relationship Id="rId3" Type="http://schemas.openxmlformats.org/officeDocument/2006/relationships/image" Target="../media/image10.emf"/></Relationships>
</file>

<file path=ppt/slideLayouts/_rels/slideLayout21.xml.rels><?xml version="1.0" encoding="UTF-8" standalone="yes"?>
<Relationships xmlns="http://schemas.openxmlformats.org/package/2006/relationships"><Relationship Id="rId1" Type="http://schemas.openxmlformats.org/officeDocument/2006/relationships/themeOverride" Target="../theme/themeOverride8.xml"/><Relationship Id="rId2" Type="http://schemas.openxmlformats.org/officeDocument/2006/relationships/slideMaster" Target="../slideMasters/slideMaster1.xml"/><Relationship Id="rId3" Type="http://schemas.openxmlformats.org/officeDocument/2006/relationships/image" Target="../media/image11.emf"/></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7.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cxnSp>
        <p:nvCxnSpPr>
          <p:cNvPr id="7" name="Straight Connector 6"/>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sp>
        <p:nvSpPr>
          <p:cNvPr id="18" name="Footer Placeholder 17"/>
          <p:cNvSpPr>
            <a:spLocks noGrp="1"/>
          </p:cNvSpPr>
          <p:nvPr>
            <p:ph type="ftr" sz="quarter" idx="10"/>
          </p:nvPr>
        </p:nvSpPr>
        <p:spPr>
          <a:xfrm>
            <a:off x="324400" y="8579607"/>
            <a:ext cx="5681953" cy="507556"/>
          </a:xfrm>
          <a:prstGeom prst="rect">
            <a:avLst/>
          </a:prstGeom>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dirty="0" smtClean="0">
                <a:solidFill>
                  <a:srgbClr val="7D868C"/>
                </a:solidFill>
              </a:rPr>
              <a:t>Chef Software Inc</a:t>
            </a:r>
            <a:r>
              <a:rPr lang="en-US" dirty="0" smtClean="0"/>
              <a:t>.</a:t>
            </a:r>
            <a:endParaRPr lang="en-US" dirty="0"/>
          </a:p>
        </p:txBody>
      </p:sp>
      <p:sp>
        <p:nvSpPr>
          <p:cNvPr id="19"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Holder 6"/>
          <p:cNvSpPr txBox="1">
            <a:spLocks/>
          </p:cNvSpPr>
          <p:nvPr userDrawn="1"/>
        </p:nvSpPr>
        <p:spPr>
          <a:xfrm>
            <a:off x="10651999" y="11582401"/>
            <a:ext cx="321733" cy="656591"/>
          </a:xfrm>
          <a:prstGeom prst="rect">
            <a:avLst/>
          </a:prstGeom>
        </p:spPr>
        <p:txBody>
          <a:bodyPr vert="horz" lIns="0" tIns="0" rIns="0" bIns="0" rtlCol="0" anchor="ctr"/>
          <a:lstStyle>
            <a:defPPr>
              <a:defRPr lang="en-US"/>
            </a:defPPr>
            <a:lvl1pPr marL="0" algn="r" defTabSz="914363" rtl="0" eaLnBrk="1" latinLnBrk="0" hangingPunct="1">
              <a:defRPr sz="1600" b="0" i="0" kern="1200">
                <a:solidFill>
                  <a:schemeClr val="tx1"/>
                </a:solidFill>
                <a:latin typeface="Gill Sans MT"/>
                <a:ea typeface="+mn-ea"/>
                <a:cs typeface="Gill Sans MT"/>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33866"/>
            <a:fld id="{81D60167-4931-47E6-BA6A-407CBD079E47}" type="slidenum">
              <a:rPr lang="en-US" sz="2133" smtClean="0"/>
              <a:pPr marL="33866"/>
              <a:t>‹#›</a:t>
            </a:fld>
            <a:endParaRPr lang="en-US" sz="2133" dirty="0"/>
          </a:p>
        </p:txBody>
      </p:sp>
      <p:sp>
        <p:nvSpPr>
          <p:cNvPr id="12" name="object 41"/>
          <p:cNvSpPr txBox="1">
            <a:spLocks/>
          </p:cNvSpPr>
          <p:nvPr userDrawn="1"/>
        </p:nvSpPr>
        <p:spPr>
          <a:xfrm>
            <a:off x="10430933" y="11582401"/>
            <a:ext cx="711200" cy="328231"/>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2133" dirty="0" smtClean="0"/>
              <a:t>1-</a:t>
            </a:r>
            <a:endParaRPr lang="en-US" sz="2133" dirty="0"/>
          </a:p>
        </p:txBody>
      </p:sp>
      <p:sp>
        <p:nvSpPr>
          <p:cNvPr id="15" name="object 41"/>
          <p:cNvSpPr txBox="1">
            <a:spLocks/>
          </p:cNvSpPr>
          <p:nvPr userDrawn="1"/>
        </p:nvSpPr>
        <p:spPr>
          <a:xfrm>
            <a:off x="7646976"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12-</a:t>
            </a:r>
            <a:endParaRPr lang="en-US" sz="1867" b="0" dirty="0">
              <a:solidFill>
                <a:srgbClr val="7D868C"/>
              </a:solidFill>
              <a:latin typeface="+mn-lt"/>
              <a:cs typeface="Arial" panose="020B0604020202020204" pitchFamily="34" charset="0"/>
            </a:endParaRPr>
          </a:p>
        </p:txBody>
      </p:sp>
      <p:sp>
        <p:nvSpPr>
          <p:cNvPr id="17" name="Text Placeholder 4"/>
          <p:cNvSpPr>
            <a:spLocks noGrp="1"/>
          </p:cNvSpPr>
          <p:nvPr>
            <p:ph type="body" sz="quarter" idx="12"/>
          </p:nvPr>
        </p:nvSpPr>
        <p:spPr>
          <a:xfrm>
            <a:off x="677333" y="1856198"/>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7010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de - Content Right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4" y="1348277"/>
            <a:ext cx="7310937"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7"/>
            <a:ext cx="7285940"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3"/>
            <a:ext cx="7285940"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904579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4"/>
          </p:nvPr>
        </p:nvSpPr>
        <p:spPr>
          <a:xfrm>
            <a:off x="324400" y="8579607"/>
            <a:ext cx="5681953" cy="507556"/>
          </a:xfrm>
          <a:prstGeom prst="rect">
            <a:avLst/>
          </a:prstGeom>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dirty="0" smtClean="0">
                <a:solidFill>
                  <a:srgbClr val="7D868C"/>
                </a:solidFill>
              </a:rPr>
              <a:t>Chef Software Inc</a:t>
            </a:r>
            <a:r>
              <a:rPr lang="en-US" dirty="0" smtClean="0"/>
              <a:t>.</a:t>
            </a:r>
            <a:endParaRPr lang="en-US" dirty="0"/>
          </a:p>
        </p:txBody>
      </p:sp>
      <p:sp>
        <p:nvSpPr>
          <p:cNvPr id="12"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12-</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60817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3" name="Straight Connector 2"/>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4" name="Footer Placeholder 17"/>
          <p:cNvSpPr>
            <a:spLocks noGrp="1"/>
          </p:cNvSpPr>
          <p:nvPr>
            <p:ph type="ftr" sz="quarter" idx="15"/>
          </p:nvPr>
        </p:nvSpPr>
        <p:spPr>
          <a:xfrm>
            <a:off x="324400" y="8579607"/>
            <a:ext cx="5681953" cy="507556"/>
          </a:xfrm>
          <a:prstGeom prst="rect">
            <a:avLst/>
          </a:prstGeom>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dirty="0" smtClean="0">
                <a:solidFill>
                  <a:srgbClr val="7D868C"/>
                </a:solidFill>
              </a:rPr>
              <a:t>Chef Software Inc</a:t>
            </a:r>
            <a:r>
              <a:rPr lang="en-US" dirty="0" smtClean="0"/>
              <a:t>.</a:t>
            </a:r>
            <a:endParaRPr lang="en-US" dirty="0"/>
          </a:p>
        </p:txBody>
      </p:sp>
      <p:pic>
        <p:nvPicPr>
          <p:cNvPr id="5" name="Picture 4" descr="C:\Users\sdelfante\Desktop\pic-chef-logo.png"/>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619421" y="1807222"/>
            <a:ext cx="5048579" cy="4962405"/>
          </a:xfrm>
          <a:prstGeom prst="rect">
            <a:avLst/>
          </a:prstGeom>
          <a:noFill/>
          <a:ln>
            <a:noFill/>
          </a:ln>
        </p:spPr>
      </p:pic>
    </p:spTree>
    <p:extLst>
      <p:ext uri="{BB962C8B-B14F-4D97-AF65-F5344CB8AC3E}">
        <p14:creationId xmlns:p14="http://schemas.microsoft.com/office/powerpoint/2010/main" val="73468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
        <p:nvSpPr>
          <p:cNvPr id="14" name="Content Placeholder 3"/>
          <p:cNvSpPr>
            <a:spLocks noGrp="1"/>
          </p:cNvSpPr>
          <p:nvPr>
            <p:ph sz="quarter" idx="13" hasCustomPrompt="1"/>
          </p:nvPr>
        </p:nvSpPr>
        <p:spPr>
          <a:xfrm>
            <a:off x="3499880" y="7502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2"/>
          </p:nvPr>
        </p:nvSpPr>
        <p:spPr>
          <a:xfrm>
            <a:off x="324400" y="8579607"/>
            <a:ext cx="5681953" cy="507556"/>
          </a:xfrm>
          <a:prstGeom prst="rect">
            <a:avLst/>
          </a:prstGeom>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dirty="0" smtClean="0">
                <a:solidFill>
                  <a:srgbClr val="7D868C"/>
                </a:solidFill>
              </a:rPr>
              <a:t>Chef Software Inc</a:t>
            </a:r>
            <a:r>
              <a:rPr lang="en-US" dirty="0" smtClean="0"/>
              <a:t>.</a:t>
            </a:r>
            <a:endParaRPr lang="en-US" dirty="0"/>
          </a:p>
        </p:txBody>
      </p:sp>
      <p:sp>
        <p:nvSpPr>
          <p:cNvPr id="18" name="Slide Number Placeholder 18"/>
          <p:cNvSpPr>
            <a:spLocks noGrp="1"/>
          </p:cNvSpPr>
          <p:nvPr>
            <p:ph type="sldNum" sz="quarter" idx="14"/>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9"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12-</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738198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Inconsolata"/>
                <a:cs typeface="Inconsolata"/>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cxnSp>
        <p:nvCxnSpPr>
          <p:cNvPr id="5" name="Straight Connector 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6" name="Footer Placeholder 17"/>
          <p:cNvSpPr>
            <a:spLocks noGrp="1"/>
          </p:cNvSpPr>
          <p:nvPr>
            <p:ph type="ftr" sz="quarter" idx="13"/>
          </p:nvPr>
        </p:nvSpPr>
        <p:spPr>
          <a:xfrm>
            <a:off x="324400" y="8579607"/>
            <a:ext cx="5681953" cy="507556"/>
          </a:xfrm>
          <a:prstGeom prst="rect">
            <a:avLst/>
          </a:prstGeom>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dirty="0" smtClean="0">
                <a:solidFill>
                  <a:srgbClr val="7D868C"/>
                </a:solidFill>
              </a:rPr>
              <a:t>Chef Software Inc</a:t>
            </a:r>
            <a:r>
              <a:rPr lang="en-US" dirty="0" smtClean="0"/>
              <a:t>.</a:t>
            </a:r>
            <a:endParaRPr lang="en-US" dirty="0"/>
          </a:p>
        </p:txBody>
      </p:sp>
      <p:sp>
        <p:nvSpPr>
          <p:cNvPr id="7" name="Slide Number Placeholder 18"/>
          <p:cNvSpPr>
            <a:spLocks noGrp="1"/>
          </p:cNvSpPr>
          <p:nvPr>
            <p:ph type="sldNum" sz="quarter" idx="14"/>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8"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12-</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5317678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Inconsolata"/>
                <a:cs typeface="Inconsolata"/>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cxnSp>
        <p:nvCxnSpPr>
          <p:cNvPr id="5" name="Straight Connector 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6" name="Footer Placeholder 17"/>
          <p:cNvSpPr>
            <a:spLocks noGrp="1"/>
          </p:cNvSpPr>
          <p:nvPr>
            <p:ph type="ftr" sz="quarter" idx="13"/>
          </p:nvPr>
        </p:nvSpPr>
        <p:spPr>
          <a:xfrm>
            <a:off x="324400" y="8579607"/>
            <a:ext cx="5681953" cy="507556"/>
          </a:xfrm>
          <a:prstGeom prst="rect">
            <a:avLst/>
          </a:prstGeom>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dirty="0" smtClean="0">
                <a:solidFill>
                  <a:srgbClr val="7D868C"/>
                </a:solidFill>
              </a:rPr>
              <a:t>Chef Software Inc</a:t>
            </a:r>
            <a:r>
              <a:rPr lang="en-US" dirty="0" smtClean="0"/>
              <a:t>.</a:t>
            </a:r>
            <a:endParaRPr lang="en-US" dirty="0"/>
          </a:p>
        </p:txBody>
      </p:sp>
      <p:sp>
        <p:nvSpPr>
          <p:cNvPr id="7" name="Slide Number Placeholder 18"/>
          <p:cNvSpPr>
            <a:spLocks noGrp="1"/>
          </p:cNvSpPr>
          <p:nvPr>
            <p:ph type="sldNum" sz="quarter" idx="14"/>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8"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12-</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9008624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3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cxnSp>
        <p:nvCxnSpPr>
          <p:cNvPr id="14" name="Straight Connector 13"/>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2"/>
          </p:nvPr>
        </p:nvSpPr>
        <p:spPr>
          <a:xfrm>
            <a:off x="324400" y="8579607"/>
            <a:ext cx="5681953" cy="507556"/>
          </a:xfrm>
          <a:prstGeom prst="rect">
            <a:avLst/>
          </a:prstGeom>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dirty="0" smtClean="0">
                <a:solidFill>
                  <a:srgbClr val="7D868C"/>
                </a:solidFill>
              </a:rPr>
              <a:t>Chef Software Inc</a:t>
            </a:r>
            <a:r>
              <a:rPr lang="en-US" dirty="0" smtClean="0"/>
              <a:t>.</a:t>
            </a:r>
            <a:endParaRPr lang="en-US" dirty="0"/>
          </a:p>
        </p:txBody>
      </p:sp>
      <p:sp>
        <p:nvSpPr>
          <p:cNvPr id="17"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8"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12-</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661992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4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cxnSp>
        <p:nvCxnSpPr>
          <p:cNvPr id="14" name="Straight Connector 13"/>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2"/>
          </p:nvPr>
        </p:nvSpPr>
        <p:spPr>
          <a:xfrm>
            <a:off x="324400" y="8579607"/>
            <a:ext cx="5681953" cy="507556"/>
          </a:xfrm>
          <a:prstGeom prst="rect">
            <a:avLst/>
          </a:prstGeom>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dirty="0" smtClean="0">
                <a:solidFill>
                  <a:srgbClr val="7D868C"/>
                </a:solidFill>
              </a:rPr>
              <a:t>Chef Software Inc</a:t>
            </a:r>
            <a:r>
              <a:rPr lang="en-US" dirty="0" smtClean="0"/>
              <a:t>.</a:t>
            </a:r>
            <a:endParaRPr lang="en-US" dirty="0"/>
          </a:p>
        </p:txBody>
      </p:sp>
      <p:sp>
        <p:nvSpPr>
          <p:cNvPr id="17"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8"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12-</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499723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6"/>
            <a:ext cx="10972800" cy="1337551"/>
          </a:xfrm>
        </p:spPr>
        <p:txBody>
          <a:bodyPr wrap="square" lIns="91440" tIns="91440" rIns="91440" bIns="91440" anchor="ctr" anchorCtr="0">
            <a:noAutofit/>
          </a:bodyPr>
          <a:lstStyle>
            <a:lvl1pPr>
              <a:lnSpc>
                <a:spcPct val="90000"/>
              </a:lnSpc>
              <a:defRPr sz="4800" b="1" spc="0" baseline="0">
                <a:solidFill>
                  <a:schemeClr val="accent1"/>
                </a:solidFill>
              </a:defRPr>
            </a:lvl1pPr>
          </a:lstStyle>
          <a:p>
            <a:r>
              <a:rPr lang="en-US" smtClean="0"/>
              <a:t>Click to edit Master title style</a:t>
            </a:r>
            <a:endParaRPr lang="en-US" dirty="0"/>
          </a:p>
        </p:txBody>
      </p:sp>
      <p:sp>
        <p:nvSpPr>
          <p:cNvPr id="5" name="Subtitle 2"/>
          <p:cNvSpPr>
            <a:spLocks noGrp="1"/>
          </p:cNvSpPr>
          <p:nvPr>
            <p:ph type="subTitle" idx="1"/>
          </p:nvPr>
        </p:nvSpPr>
        <p:spPr bwMode="white">
          <a:xfrm>
            <a:off x="3013752" y="3451138"/>
            <a:ext cx="10972800" cy="554062"/>
          </a:xfrm>
        </p:spPr>
        <p:txBody>
          <a:bodyPr wrap="square" lIns="91440" tIns="91440" rIns="91440" bIns="91440">
            <a:spAutoFit/>
          </a:bodyPr>
          <a:lstStyle>
            <a:lvl1pPr marL="0" indent="0" algn="l">
              <a:lnSpc>
                <a:spcPct val="90000"/>
              </a:lnSpc>
              <a:spcBef>
                <a:spcPts val="0"/>
              </a:spcBef>
              <a:buNone/>
              <a:defRPr sz="2667"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smtClean="0"/>
              <a:t>Click to edit Master subtitle style</a:t>
            </a:r>
            <a:endParaRPr lang="en-US" dirty="0"/>
          </a:p>
        </p:txBody>
      </p:sp>
      <p:sp>
        <p:nvSpPr>
          <p:cNvPr id="9" name="Text Placeholder 7"/>
          <p:cNvSpPr>
            <a:spLocks noGrp="1"/>
          </p:cNvSpPr>
          <p:nvPr>
            <p:ph type="body" sz="quarter" idx="10"/>
          </p:nvPr>
        </p:nvSpPr>
        <p:spPr bwMode="white">
          <a:xfrm>
            <a:off x="3013752" y="4187115"/>
            <a:ext cx="10972800" cy="512897"/>
          </a:xfrm>
        </p:spPr>
        <p:txBody>
          <a:bodyPr wrap="square" lIns="91440" tIns="91440" rIns="91440" bIns="91440">
            <a:spAutoFit/>
          </a:bodyPr>
          <a:lstStyle>
            <a:lvl1pPr marL="0" indent="0">
              <a:buNone/>
              <a:defRPr sz="2133" b="0" baseline="0">
                <a:solidFill>
                  <a:schemeClr val="accent3">
                    <a:lumMod val="50000"/>
                  </a:schemeClr>
                </a:solidFill>
              </a:defRPr>
            </a:lvl1pPr>
            <a:lvl2pPr marL="309026" indent="0">
              <a:buNone/>
              <a:defRPr sz="2133" b="1"/>
            </a:lvl2pPr>
            <a:lvl3pPr marL="609585" indent="0">
              <a:buNone/>
              <a:defRPr sz="2133" b="1"/>
            </a:lvl3pPr>
            <a:lvl4pPr marL="840296" indent="0">
              <a:buNone/>
              <a:defRPr sz="2133" b="1"/>
            </a:lvl4pPr>
            <a:lvl5pPr marL="1068889" indent="0">
              <a:buNone/>
              <a:defRPr sz="2133" b="1"/>
            </a:lvl5pPr>
          </a:lstStyle>
          <a:p>
            <a:pPr lvl="0"/>
            <a:r>
              <a:rPr lang="en-US" smtClean="0"/>
              <a:t>Click to edit Master text styles</a:t>
            </a:r>
          </a:p>
        </p:txBody>
      </p:sp>
      <p:sp>
        <p:nvSpPr>
          <p:cNvPr id="2" name="Footer Placeholder 1"/>
          <p:cNvSpPr>
            <a:spLocks noGrp="1"/>
          </p:cNvSpPr>
          <p:nvPr>
            <p:ph type="ftr" sz="quarter" idx="11"/>
          </p:nvPr>
        </p:nvSpPr>
        <p:spPr/>
        <p:txBody>
          <a:bodyPr/>
          <a:lstStyle/>
          <a:p>
            <a:r>
              <a:rPr lang="en-US" smtClean="0"/>
              <a:t>©</a:t>
            </a:r>
            <a:r>
              <a:rPr lang="is-IS" smtClean="0"/>
              <a:t>2016</a:t>
            </a:r>
            <a:r>
              <a:rPr lang="en-US" smtClean="0"/>
              <a:t> </a:t>
            </a:r>
            <a:r>
              <a:rPr lang="en-US" dirty="0" smtClean="0"/>
              <a:t>Chef Software Inc.</a:t>
            </a:r>
            <a:endParaRPr lang="en-US" dirty="0"/>
          </a:p>
        </p:txBody>
      </p:sp>
      <p:sp>
        <p:nvSpPr>
          <p:cNvPr id="3" name="Slide Number Placeholder 2"/>
          <p:cNvSpPr>
            <a:spLocks noGrp="1"/>
          </p:cNvSpPr>
          <p:nvPr>
            <p:ph type="sldNum" sz="quarter" idx="12"/>
          </p:nvPr>
        </p:nvSpPr>
        <p:spPr/>
        <p:txBody>
          <a:bodyPr/>
          <a:lstStyle/>
          <a:p>
            <a:fld id="{2D3AC244-EF0F-45B5-99B7-04DF836D954E}" type="slidenum">
              <a:rPr lang="en-US" smtClean="0"/>
              <a:t>‹#›</a:t>
            </a:fld>
            <a:endParaRPr lang="en-US" dirty="0"/>
          </a:p>
        </p:txBody>
      </p:sp>
    </p:spTree>
    <p:extLst>
      <p:ext uri="{BB962C8B-B14F-4D97-AF65-F5344CB8AC3E}">
        <p14:creationId xmlns:p14="http://schemas.microsoft.com/office/powerpoint/2010/main" val="685384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4"/>
          </p:nvPr>
        </p:nvSpPr>
        <p:spPr>
          <a:xfrm>
            <a:off x="324400" y="8579607"/>
            <a:ext cx="5681953" cy="507556"/>
          </a:xfrm>
          <a:prstGeom prst="rect">
            <a:avLst/>
          </a:prstGeom>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dirty="0" smtClean="0">
                <a:solidFill>
                  <a:srgbClr val="7D868C"/>
                </a:solidFill>
              </a:rPr>
              <a:t>Chef Software Inc</a:t>
            </a:r>
            <a:r>
              <a:rPr lang="en-US" dirty="0" smtClean="0"/>
              <a:t>.</a:t>
            </a:r>
            <a:endParaRPr lang="en-US" dirty="0"/>
          </a:p>
        </p:txBody>
      </p:sp>
      <p:sp>
        <p:nvSpPr>
          <p:cNvPr id="18"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pic>
        <p:nvPicPr>
          <p:cNvPr id="22" name="Picture 21"/>
          <p:cNvPicPr>
            <a:picLocks noChangeAspect="1"/>
          </p:cNvPicPr>
          <p:nvPr userDrawn="1"/>
        </p:nvPicPr>
        <p:blipFill>
          <a:blip r:embed="rId2"/>
          <a:stretch>
            <a:fillRect/>
          </a:stretch>
        </p:blipFill>
        <p:spPr>
          <a:xfrm>
            <a:off x="13101851" y="955744"/>
            <a:ext cx="2635015" cy="2122653"/>
          </a:xfrm>
          <a:prstGeom prst="rect">
            <a:avLst/>
          </a:prstGeom>
        </p:spPr>
      </p:pic>
      <p:sp>
        <p:nvSpPr>
          <p:cNvPr id="11" name="object 41"/>
          <p:cNvSpPr txBox="1">
            <a:spLocks/>
          </p:cNvSpPr>
          <p:nvPr userDrawn="1"/>
        </p:nvSpPr>
        <p:spPr>
          <a:xfrm>
            <a:off x="7646976"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12-</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729045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Motivation</a:t>
            </a:r>
            <a:endParaRPr lang="en-US" dirty="0"/>
          </a:p>
        </p:txBody>
      </p:sp>
      <p:grpSp>
        <p:nvGrpSpPr>
          <p:cNvPr id="8" name="Group 7"/>
          <p:cNvGrpSpPr/>
          <p:nvPr userDrawn="1"/>
        </p:nvGrpSpPr>
        <p:grpSpPr>
          <a:xfrm>
            <a:off x="12707286" y="1181819"/>
            <a:ext cx="2574428" cy="2616299"/>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Isosceles Triangle 12"/>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63670" y="489009"/>
            <a:ext cx="3162292" cy="3118372"/>
          </a:xfrm>
          <a:prstGeom prst="rect">
            <a:avLst/>
          </a:prstGeom>
        </p:spPr>
      </p:pic>
      <p:sp>
        <p:nvSpPr>
          <p:cNvPr id="14"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0"/>
          </p:nvPr>
        </p:nvSpPr>
        <p:spPr>
          <a:xfrm>
            <a:off x="324400" y="8579607"/>
            <a:ext cx="5681953" cy="507556"/>
          </a:xfrm>
          <a:prstGeom prst="rect">
            <a:avLst/>
          </a:prstGeom>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dirty="0" smtClean="0">
                <a:solidFill>
                  <a:srgbClr val="7D868C"/>
                </a:solidFill>
              </a:rPr>
              <a:t>Chef Software Inc</a:t>
            </a:r>
            <a:r>
              <a:rPr lang="en-US" dirty="0" smtClean="0"/>
              <a:t>.</a:t>
            </a:r>
            <a:endParaRPr lang="en-US" dirty="0"/>
          </a:p>
        </p:txBody>
      </p:sp>
      <p:sp>
        <p:nvSpPr>
          <p:cNvPr id="16"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7"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12-</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97428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Command - Loca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8" name="Content Placeholder 3"/>
          <p:cNvSpPr>
            <a:spLocks noGrp="1"/>
          </p:cNvSpPr>
          <p:nvPr>
            <p:ph sz="quarter" idx="10" hasCustomPrompt="1"/>
          </p:nvPr>
        </p:nvSpPr>
        <p:spPr>
          <a:xfrm>
            <a:off x="1121104" y="2315962"/>
            <a:ext cx="14423693" cy="5849089"/>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b="1">
                <a:solidFill>
                  <a:srgbClr val="FFFFFF"/>
                </a:solidFill>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LOCAL</a:t>
            </a:r>
          </a:p>
        </p:txBody>
      </p:sp>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Command Run Locally</a:t>
            </a:r>
            <a:endParaRPr lang="en-US" dirty="0"/>
          </a:p>
        </p:txBody>
      </p:sp>
      <p:pic>
        <p:nvPicPr>
          <p:cNvPr id="7" name="Picture 6"/>
          <p:cNvPicPr>
            <a:picLocks noChangeAspect="1"/>
          </p:cNvPicPr>
          <p:nvPr userDrawn="1"/>
        </p:nvPicPr>
        <p:blipFill>
          <a:blip r:embed="rId3"/>
          <a:stretch>
            <a:fillRect/>
          </a:stretch>
        </p:blipFill>
        <p:spPr>
          <a:xfrm>
            <a:off x="245272" y="1433095"/>
            <a:ext cx="704149" cy="537891"/>
          </a:xfrm>
          <a:prstGeom prst="rect">
            <a:avLst/>
          </a:prstGeom>
        </p:spPr>
      </p:pic>
      <p:sp>
        <p:nvSpPr>
          <p:cNvPr id="9" name="Text Placeholder 4"/>
          <p:cNvSpPr>
            <a:spLocks noGrp="1"/>
          </p:cNvSpPr>
          <p:nvPr>
            <p:ph type="body" sz="quarter" idx="11" hasCustomPrompt="1"/>
          </p:nvPr>
        </p:nvSpPr>
        <p:spPr>
          <a:xfrm>
            <a:off x="1121104" y="1337149"/>
            <a:ext cx="14422528" cy="729785"/>
          </a:xfrm>
          <a:solidFill>
            <a:schemeClr val="tx2">
              <a:lumMod val="95000"/>
              <a:lumOff val="5000"/>
            </a:schemeClr>
          </a:solidFill>
        </p:spPr>
        <p:txBody>
          <a:bodyPr lIns="91440" tIns="0" bIns="0" anchor="ctr" anchorCtr="0">
            <a:noAutofit/>
          </a:bodyPr>
          <a:lstStyle>
            <a:lvl1pPr marL="0" indent="0">
              <a:lnSpc>
                <a:spcPct val="100000"/>
              </a:lnSpc>
              <a:buNone/>
              <a:defRPr sz="3733" b="1">
                <a:solidFill>
                  <a:schemeClr val="bg1"/>
                </a:solidFill>
                <a:latin typeface="Courier New" panose="02070309020205020404" pitchFamily="49" charset="0"/>
                <a:cs typeface="Courier New" panose="02070309020205020404" pitchFamily="49" charset="0"/>
              </a:defRPr>
            </a:lvl1pPr>
          </a:lstStyle>
          <a:p>
            <a:pPr lvl="0"/>
            <a:r>
              <a:rPr lang="en-US" dirty="0" smtClean="0"/>
              <a:t>Enter Command</a:t>
            </a:r>
            <a:endParaRPr lang="en-US" dirty="0"/>
          </a:p>
        </p:txBody>
      </p:sp>
      <p:sp>
        <p:nvSpPr>
          <p:cNvPr id="10" name="Rectangle 9"/>
          <p:cNvSpPr/>
          <p:nvPr userDrawn="1"/>
        </p:nvSpPr>
        <p:spPr bwMode="auto">
          <a:xfrm>
            <a:off x="1120567" y="3237375"/>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cxnSp>
        <p:nvCxnSpPr>
          <p:cNvPr id="11" name="Straight Connector 1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2" name="Footer Placeholder 17"/>
          <p:cNvSpPr>
            <a:spLocks noGrp="1"/>
          </p:cNvSpPr>
          <p:nvPr>
            <p:ph type="ftr" sz="quarter" idx="12"/>
          </p:nvPr>
        </p:nvSpPr>
        <p:spPr>
          <a:xfrm>
            <a:off x="324400" y="8579607"/>
            <a:ext cx="5681953" cy="507556"/>
          </a:xfrm>
          <a:prstGeom prst="rect">
            <a:avLst/>
          </a:prstGeom>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dirty="0" smtClean="0">
                <a:solidFill>
                  <a:srgbClr val="7D868C"/>
                </a:solidFill>
              </a:rPr>
              <a:t>Chef Software Inc</a:t>
            </a:r>
            <a:r>
              <a:rPr lang="en-US" dirty="0" smtClean="0"/>
              <a:t>.</a:t>
            </a:r>
            <a:endParaRPr lang="en-US" dirty="0"/>
          </a:p>
        </p:txBody>
      </p:sp>
      <p:sp>
        <p:nvSpPr>
          <p:cNvPr id="13"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12-</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6773675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Modify File</a:t>
            </a:r>
            <a:endParaRPr lang="en-US" dirty="0"/>
          </a:p>
        </p:txBody>
      </p:sp>
      <p:sp>
        <p:nvSpPr>
          <p:cNvPr id="16" name="Content Placeholder 3"/>
          <p:cNvSpPr>
            <a:spLocks noGrp="1"/>
          </p:cNvSpPr>
          <p:nvPr>
            <p:ph sz="quarter" idx="10" hasCustomPrompt="1"/>
          </p:nvPr>
        </p:nvSpPr>
        <p:spPr>
          <a:xfrm>
            <a:off x="1121104" y="2113747"/>
            <a:ext cx="14423693" cy="6047259"/>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1">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1121104" y="1337150"/>
            <a:ext cx="14422528" cy="566391"/>
          </a:xfrm>
          <a:solidFill>
            <a:schemeClr val="bg1">
              <a:lumMod val="85000"/>
              <a:alpha val="50000"/>
            </a:schemeClr>
          </a:solidFill>
        </p:spPr>
        <p:txBody>
          <a:bodyPr lIns="91440" bIns="91440" anchor="ctr" anchorCtr="0">
            <a:normAutofit/>
          </a:bodyPr>
          <a:lstStyle>
            <a:lvl1pPr marL="0" indent="0">
              <a:buNone/>
              <a:defRPr sz="4267" b="1">
                <a:latin typeface="Courier New" panose="02070309020205020404" pitchFamily="49" charset="0"/>
                <a:cs typeface="Courier New" panose="02070309020205020404" pitchFamily="49" charset="0"/>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603177" y="1335982"/>
            <a:ext cx="412824" cy="571604"/>
          </a:xfrm>
          <a:prstGeom prst="rect">
            <a:avLst/>
          </a:prstGeom>
        </p:spPr>
      </p:pic>
      <p:sp>
        <p:nvSpPr>
          <p:cNvPr id="19" name="Text Placeholder 13"/>
          <p:cNvSpPr>
            <a:spLocks noGrp="1"/>
          </p:cNvSpPr>
          <p:nvPr>
            <p:ph type="body" sz="quarter" idx="12" hasCustomPrompt="1"/>
          </p:nvPr>
        </p:nvSpPr>
        <p:spPr>
          <a:xfrm>
            <a:off x="1124446" y="3538306"/>
            <a:ext cx="14404273"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20" name="Text Placeholder 13"/>
          <p:cNvSpPr>
            <a:spLocks noGrp="1"/>
          </p:cNvSpPr>
          <p:nvPr>
            <p:ph type="body" sz="quarter" idx="13" hasCustomPrompt="1"/>
          </p:nvPr>
        </p:nvSpPr>
        <p:spPr>
          <a:xfrm>
            <a:off x="1135042" y="4206982"/>
            <a:ext cx="14404273"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4"/>
          </p:nvPr>
        </p:nvSpPr>
        <p:spPr>
          <a:xfrm>
            <a:off x="324400" y="8579607"/>
            <a:ext cx="5681953" cy="507556"/>
          </a:xfrm>
          <a:prstGeom prst="rect">
            <a:avLst/>
          </a:prstGeom>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dirty="0" smtClean="0">
                <a:solidFill>
                  <a:srgbClr val="7D868C"/>
                </a:solidFill>
              </a:rPr>
              <a:t>Chef Software Inc</a:t>
            </a:r>
            <a:r>
              <a:rPr lang="en-US" dirty="0" smtClean="0"/>
              <a:t>.</a:t>
            </a:r>
            <a:endParaRPr lang="en-US" dirty="0"/>
          </a:p>
        </p:txBody>
      </p:sp>
      <p:sp>
        <p:nvSpPr>
          <p:cNvPr id="10"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12-</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6587504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ab  - Objectiv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9" name="TextBox 18"/>
          <p:cNvSpPr txBox="1"/>
          <p:nvPr userDrawn="1"/>
        </p:nvSpPr>
        <p:spPr bwMode="white">
          <a:xfrm>
            <a:off x="2925924" y="5316750"/>
            <a:ext cx="11018907" cy="1631135"/>
          </a:xfrm>
          <a:prstGeom prst="rect">
            <a:avLst/>
          </a:prstGeom>
        </p:spPr>
        <p:txBody>
          <a:bodyPr vert="horz" wrap="square" lIns="121920" tIns="121920" rIns="121920" bIns="121920" rtlCol="0">
            <a:normAutofit/>
          </a:bodyPr>
          <a:lstStyle/>
          <a:p>
            <a:endParaRPr lang="en-US" sz="3200" dirty="0" smtClean="0"/>
          </a:p>
        </p:txBody>
      </p:sp>
      <p:sp>
        <p:nvSpPr>
          <p:cNvPr id="25" name="TextBox 24"/>
          <p:cNvSpPr txBox="1"/>
          <p:nvPr userDrawn="1"/>
        </p:nvSpPr>
        <p:spPr bwMode="white">
          <a:xfrm>
            <a:off x="2228684" y="5129978"/>
            <a:ext cx="11778401" cy="784439"/>
          </a:xfrm>
          <a:prstGeom prst="rect">
            <a:avLst/>
          </a:prstGeom>
        </p:spPr>
        <p:txBody>
          <a:bodyPr vert="horz" wrap="square" lIns="121920" tIns="121920" rIns="121920" bIns="121920" rtlCol="0">
            <a:normAutofit/>
          </a:bodyPr>
          <a:lstStyle/>
          <a:p>
            <a:r>
              <a:rPr lang="en-US" sz="3200" b="1" dirty="0" smtClean="0"/>
              <a:t>Objective:</a:t>
            </a:r>
            <a:endParaRPr lang="en-US" sz="3200" b="1" dirty="0"/>
          </a:p>
        </p:txBody>
      </p:sp>
      <p:sp>
        <p:nvSpPr>
          <p:cNvPr id="9" name="Text Placeholder 8"/>
          <p:cNvSpPr>
            <a:spLocks noGrp="1"/>
          </p:cNvSpPr>
          <p:nvPr>
            <p:ph type="body" sz="quarter" idx="10" hasCustomPrompt="1"/>
          </p:nvPr>
        </p:nvSpPr>
        <p:spPr>
          <a:xfrm>
            <a:off x="3012273" y="5989430"/>
            <a:ext cx="11318532" cy="1854956"/>
          </a:xfrm>
        </p:spPr>
        <p:txBody>
          <a:bodyPr>
            <a:normAutofit/>
          </a:bodyPr>
          <a:lstStyle>
            <a:lvl1pPr marL="0" indent="0">
              <a:buFont typeface="+mj-lt"/>
              <a:buNone/>
              <a:defRPr sz="2400" baseline="0"/>
            </a:lvl1pPr>
          </a:lstStyle>
          <a:p>
            <a:pPr lvl="0"/>
            <a:r>
              <a:rPr lang="en-US" dirty="0" smtClean="0"/>
              <a:t>A concrete list of steps to accomplish.</a:t>
            </a:r>
          </a:p>
          <a:p>
            <a:pPr lvl="0"/>
            <a:endParaRPr lang="en-US" dirty="0" smtClean="0"/>
          </a:p>
          <a:p>
            <a:pPr lvl="0"/>
            <a:r>
              <a:rPr lang="en-US" dirty="0" smtClean="0"/>
              <a:t>One</a:t>
            </a:r>
          </a:p>
          <a:p>
            <a:pPr lvl="0"/>
            <a:r>
              <a:rPr lang="en-US" dirty="0" smtClean="0"/>
              <a:t>Two</a:t>
            </a:r>
          </a:p>
        </p:txBody>
      </p:sp>
      <p:sp>
        <p:nvSpPr>
          <p:cNvPr id="13" name="Content Placeholder 12"/>
          <p:cNvSpPr>
            <a:spLocks noGrp="1"/>
          </p:cNvSpPr>
          <p:nvPr>
            <p:ph sz="quarter" idx="11" hasCustomPrompt="1"/>
          </p:nvPr>
        </p:nvSpPr>
        <p:spPr>
          <a:xfrm>
            <a:off x="3017561" y="3462898"/>
            <a:ext cx="11319040" cy="1528233"/>
          </a:xfrm>
        </p:spPr>
        <p:txBody>
          <a:bodyPr anchor="ctr">
            <a:normAutofit/>
          </a:bodyPr>
          <a:lstStyle>
            <a:lvl1pPr marL="121917" indent="0">
              <a:spcBef>
                <a:spcPts val="800"/>
              </a:spcBef>
              <a:buNone/>
              <a:defRPr sz="3733" i="1" baseline="0">
                <a:solidFill>
                  <a:schemeClr val="bg1">
                    <a:lumMod val="50000"/>
                  </a:schemeClr>
                </a:solidFill>
              </a:defRPr>
            </a:lvl1pPr>
          </a:lstStyle>
          <a:p>
            <a:pPr lvl="0"/>
            <a:r>
              <a:rPr lang="en-US" dirty="0" smtClean="0"/>
              <a:t>Should I use a leading question that gives an overview of the lab?</a:t>
            </a:r>
            <a:endParaRPr lang="en-US" dirty="0"/>
          </a:p>
        </p:txBody>
      </p:sp>
      <p:pic>
        <p:nvPicPr>
          <p:cNvPr id="30" name="Picture 29"/>
          <p:cNvPicPr>
            <a:picLocks noChangeAspect="1"/>
          </p:cNvPicPr>
          <p:nvPr userDrawn="1"/>
        </p:nvPicPr>
        <p:blipFill>
          <a:blip r:embed="rId2"/>
          <a:stretch>
            <a:fillRect/>
          </a:stretch>
        </p:blipFill>
        <p:spPr>
          <a:xfrm>
            <a:off x="13825182" y="551454"/>
            <a:ext cx="2064800" cy="2093881"/>
          </a:xfrm>
          <a:prstGeom prst="rect">
            <a:avLst/>
          </a:prstGeom>
        </p:spPr>
      </p:pic>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0" y="8579607"/>
            <a:ext cx="5681953" cy="507556"/>
          </a:xfrm>
          <a:prstGeom prst="rect">
            <a:avLst/>
          </a:prstGeom>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dirty="0" smtClean="0">
                <a:solidFill>
                  <a:srgbClr val="7D868C"/>
                </a:solidFill>
              </a:rPr>
              <a:t>Chef Software Inc</a:t>
            </a:r>
            <a:r>
              <a:rPr lang="en-US" dirty="0" smtClean="0"/>
              <a:t>.</a:t>
            </a:r>
            <a:endParaRPr lang="en-US" dirty="0"/>
          </a:p>
        </p:txBody>
      </p:sp>
      <p:sp>
        <p:nvSpPr>
          <p:cNvPr id="12"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12-</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73754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ab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LAB</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8" name="Picture 7"/>
          <p:cNvPicPr>
            <a:picLocks noChangeAspect="1"/>
          </p:cNvPicPr>
          <p:nvPr userDrawn="1"/>
        </p:nvPicPr>
        <p:blipFill>
          <a:blip r:embed="rId2"/>
          <a:stretch>
            <a:fillRect/>
          </a:stretch>
        </p:blipFill>
        <p:spPr>
          <a:xfrm>
            <a:off x="12771610" y="551454"/>
            <a:ext cx="3118372" cy="3162292"/>
          </a:xfrm>
          <a:prstGeom prst="rect">
            <a:avLst/>
          </a:prstGeom>
        </p:spPr>
      </p:pic>
    </p:spTree>
    <p:extLst>
      <p:ext uri="{BB962C8B-B14F-4D97-AF65-F5344CB8AC3E}">
        <p14:creationId xmlns:p14="http://schemas.microsoft.com/office/powerpoint/2010/main" val="1858558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Exercis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Exercise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9" name="Picture 8"/>
          <p:cNvPicPr>
            <a:picLocks noChangeAspect="1"/>
          </p:cNvPicPr>
          <p:nvPr userDrawn="1"/>
        </p:nvPicPr>
        <p:blipFill>
          <a:blip r:embed="rId2"/>
          <a:stretch>
            <a:fillRect/>
          </a:stretch>
        </p:blipFill>
        <p:spPr>
          <a:xfrm>
            <a:off x="13583496" y="482873"/>
            <a:ext cx="2007985" cy="2007985"/>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0"/>
          </p:nvPr>
        </p:nvSpPr>
        <p:spPr>
          <a:xfrm>
            <a:off x="324400" y="8579607"/>
            <a:ext cx="5681953" cy="507556"/>
          </a:xfrm>
          <a:prstGeom prst="rect">
            <a:avLst/>
          </a:prstGeom>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dirty="0" smtClean="0">
                <a:solidFill>
                  <a:srgbClr val="7D868C"/>
                </a:solidFill>
              </a:rPr>
              <a:t>Chef Software Inc</a:t>
            </a:r>
            <a:r>
              <a:rPr lang="en-US" dirty="0" smtClean="0"/>
              <a:t>.</a:t>
            </a:r>
            <a:endParaRPr lang="en-US" dirty="0"/>
          </a:p>
        </p:txBody>
      </p:sp>
      <p:sp>
        <p:nvSpPr>
          <p:cNvPr id="12"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12-</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Tree>
    <p:extLst>
      <p:ext uri="{BB962C8B-B14F-4D97-AF65-F5344CB8AC3E}">
        <p14:creationId xmlns:p14="http://schemas.microsoft.com/office/powerpoint/2010/main" val="33615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COMMIT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Commit Your Work</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latin typeface="Inconsolata"/>
                <a:cs typeface="Inconsolata"/>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err="1" smtClean="0"/>
              <a:t>git</a:t>
            </a:r>
            <a:r>
              <a:rPr lang="en-US" dirty="0" smtClean="0"/>
              <a:t> add .</a:t>
            </a:r>
          </a:p>
          <a:p>
            <a:r>
              <a:rPr lang="en-US" dirty="0" err="1" smtClean="0"/>
              <a:t>git</a:t>
            </a:r>
            <a:r>
              <a:rPr lang="en-US" dirty="0" smtClean="0"/>
              <a:t> commit -m "message"</a:t>
            </a:r>
          </a:p>
        </p:txBody>
      </p:sp>
      <p:pic>
        <p:nvPicPr>
          <p:cNvPr id="3" name="Picture 2"/>
          <p:cNvPicPr>
            <a:picLocks noChangeAspect="1"/>
          </p:cNvPicPr>
          <p:nvPr userDrawn="1"/>
        </p:nvPicPr>
        <p:blipFill>
          <a:blip r:embed="rId2"/>
          <a:stretch>
            <a:fillRect/>
          </a:stretch>
        </p:blipFill>
        <p:spPr>
          <a:xfrm>
            <a:off x="13170632" y="298921"/>
            <a:ext cx="2608891" cy="3478521"/>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5"/>
          </p:nvPr>
        </p:nvSpPr>
        <p:spPr>
          <a:xfrm>
            <a:off x="324400" y="8579607"/>
            <a:ext cx="5681953" cy="507556"/>
          </a:xfrm>
          <a:prstGeom prst="rect">
            <a:avLst/>
          </a:prstGeom>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dirty="0" smtClean="0">
                <a:solidFill>
                  <a:srgbClr val="7D868C"/>
                </a:solidFill>
              </a:rPr>
              <a:t>Chef Software Inc</a:t>
            </a:r>
            <a:r>
              <a:rPr lang="en-US" dirty="0" smtClean="0"/>
              <a:t>.</a:t>
            </a:r>
            <a:endParaRPr lang="en-US" dirty="0"/>
          </a:p>
        </p:txBody>
      </p:sp>
      <p:sp>
        <p:nvSpPr>
          <p:cNvPr id="11"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12-</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97371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roblem and Success">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sp>
        <p:nvSpPr>
          <p:cNvPr id="12" name="Title 1"/>
          <p:cNvSpPr txBox="1">
            <a:spLocks/>
          </p:cNvSpPr>
          <p:nvPr userDrawn="1"/>
        </p:nvSpPr>
        <p:spPr bwMode="white">
          <a:xfrm>
            <a:off x="8236089"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Success</a:t>
            </a:r>
            <a:endParaRPr lang="en-US" sz="5867" dirty="0"/>
          </a:p>
        </p:txBody>
      </p:sp>
      <p:sp>
        <p:nvSpPr>
          <p:cNvPr id="13" name="Title 1"/>
          <p:cNvSpPr txBox="1">
            <a:spLocks/>
          </p:cNvSpPr>
          <p:nvPr userDrawn="1"/>
        </p:nvSpPr>
        <p:spPr bwMode="white">
          <a:xfrm>
            <a:off x="622767"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Problem</a:t>
            </a:r>
            <a:endParaRPr lang="en-US" sz="5867" dirty="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60729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5" hasCustomPrompt="1"/>
          </p:nvPr>
        </p:nvSpPr>
        <p:spPr>
          <a:xfrm>
            <a:off x="593330" y="268017"/>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Pros</a:t>
            </a:r>
            <a:endParaRPr lang="en-US" dirty="0"/>
          </a:p>
        </p:txBody>
      </p:sp>
      <p:sp>
        <p:nvSpPr>
          <p:cNvPr id="19" name="Text Placeholder 14"/>
          <p:cNvSpPr>
            <a:spLocks noGrp="1"/>
          </p:cNvSpPr>
          <p:nvPr>
            <p:ph type="body" sz="quarter" idx="16" hasCustomPrompt="1"/>
          </p:nvPr>
        </p:nvSpPr>
        <p:spPr>
          <a:xfrm>
            <a:off x="8204722" y="259541"/>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Cons</a:t>
            </a:r>
            <a:endParaRPr lang="en-US" dirty="0"/>
          </a:p>
        </p:txBody>
      </p:sp>
    </p:spTree>
    <p:extLst>
      <p:ext uri="{BB962C8B-B14F-4D97-AF65-F5344CB8AC3E}">
        <p14:creationId xmlns:p14="http://schemas.microsoft.com/office/powerpoint/2010/main" val="35997061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8" name="Rectangle 7"/>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9" name="TextBox 8"/>
          <p:cNvSpPr txBox="1"/>
          <p:nvPr userDrawn="1"/>
        </p:nvSpPr>
        <p:spPr bwMode="white">
          <a:xfrm>
            <a:off x="136959" y="488145"/>
            <a:ext cx="15028044"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pic>
        <p:nvPicPr>
          <p:cNvPr id="2" name="Picture 1"/>
          <p:cNvPicPr>
            <a:picLocks noChangeAspect="1"/>
          </p:cNvPicPr>
          <p:nvPr userDrawn="1"/>
        </p:nvPicPr>
        <p:blipFill>
          <a:blip r:embed="rId2"/>
          <a:stretch>
            <a:fillRect/>
          </a:stretch>
        </p:blipFill>
        <p:spPr>
          <a:xfrm>
            <a:off x="11716438" y="318789"/>
            <a:ext cx="4174037" cy="3246473"/>
          </a:xfrm>
          <a:prstGeom prst="rect">
            <a:avLst/>
          </a:prstGeom>
        </p:spPr>
      </p:pic>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Discussion</a:t>
            </a:r>
            <a:endParaRPr lang="en-US" dirty="0"/>
          </a:p>
        </p:txBody>
      </p:sp>
      <p:sp>
        <p:nvSpPr>
          <p:cNvPr id="7" name="Subtitle 2"/>
          <p:cNvSpPr>
            <a:spLocks noGrp="1"/>
          </p:cNvSpPr>
          <p:nvPr>
            <p:ph type="subTitle" idx="1" hasCustomPrompt="1"/>
          </p:nvPr>
        </p:nvSpPr>
        <p:spPr bwMode="white">
          <a:xfrm>
            <a:off x="3013753" y="3505071"/>
            <a:ext cx="10974132" cy="2544287"/>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About what …</a:t>
            </a:r>
          </a:p>
          <a:p>
            <a:r>
              <a:rPr lang="en-US" dirty="0" smtClean="0"/>
              <a:t>About this …</a:t>
            </a:r>
          </a:p>
          <a:p>
            <a:r>
              <a:rPr lang="en-US" dirty="0" smtClean="0"/>
              <a:t>Something about …</a:t>
            </a:r>
          </a:p>
          <a:p>
            <a:r>
              <a:rPr lang="en-US" dirty="0" smtClean="0"/>
              <a:t>And maybe another about?</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5"/>
          </p:nvPr>
        </p:nvSpPr>
        <p:spPr>
          <a:xfrm>
            <a:off x="324400" y="8579607"/>
            <a:ext cx="5681953" cy="507556"/>
          </a:xfrm>
          <a:prstGeom prst="rect">
            <a:avLst/>
          </a:prstGeom>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dirty="0" smtClean="0">
                <a:solidFill>
                  <a:srgbClr val="7D868C"/>
                </a:solidFill>
              </a:rPr>
              <a:t>Chef Software Inc</a:t>
            </a:r>
            <a:r>
              <a:rPr lang="en-US" dirty="0" smtClean="0"/>
              <a:t>.</a:t>
            </a:r>
            <a:endParaRPr lang="en-US" dirty="0"/>
          </a:p>
        </p:txBody>
      </p:sp>
      <p:sp>
        <p:nvSpPr>
          <p:cNvPr id="12"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12-</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02719" y="366109"/>
            <a:ext cx="11271033"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DISCUSSION</a:t>
            </a:r>
          </a:p>
        </p:txBody>
      </p:sp>
    </p:spTree>
    <p:extLst>
      <p:ext uri="{BB962C8B-B14F-4D97-AF65-F5344CB8AC3E}">
        <p14:creationId xmlns:p14="http://schemas.microsoft.com/office/powerpoint/2010/main" val="241019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theme" Target="../theme/theme1.xml"/><Relationship Id="rId23" Type="http://schemas.openxmlformats.org/officeDocument/2006/relationships/image" Target="../media/image1.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9056"/>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609601" y="1524000"/>
            <a:ext cx="14938964" cy="7010400"/>
          </a:xfrm>
          <a:prstGeom prst="rect">
            <a:avLst/>
          </a:prstGeom>
        </p:spPr>
        <p:txBody>
          <a:bodyPr vert="horz" wrap="square"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5384800" y="8475134"/>
            <a:ext cx="5486400"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r>
              <a:rPr lang="en-US" smtClean="0"/>
              <a:t>©</a:t>
            </a:r>
            <a:r>
              <a:rPr lang="is-IS" smtClean="0"/>
              <a:t>2016</a:t>
            </a:r>
            <a:r>
              <a:rPr lang="en-US" smtClean="0"/>
              <a:t> </a:t>
            </a:r>
            <a:r>
              <a:rPr lang="en-US" dirty="0" smtClean="0"/>
              <a:t>Chef Software Inc.</a:t>
            </a:r>
            <a:endParaRPr lang="en-US" dirty="0"/>
          </a:p>
        </p:txBody>
      </p:sp>
      <p:sp>
        <p:nvSpPr>
          <p:cNvPr id="6" name="Slide Number Placeholder 5"/>
          <p:cNvSpPr>
            <a:spLocks noGrp="1"/>
          </p:cNvSpPr>
          <p:nvPr>
            <p:ph type="sldNum" sz="quarter" idx="4"/>
          </p:nvPr>
        </p:nvSpPr>
        <p:spPr>
          <a:xfrm>
            <a:off x="11480800" y="8475134"/>
            <a:ext cx="3657600" cy="486833"/>
          </a:xfrm>
          <a:prstGeom prst="rect">
            <a:avLst/>
          </a:prstGeom>
        </p:spPr>
        <p:txBody>
          <a:bodyPr vert="horz" lIns="91440" tIns="45720" rIns="91440" bIns="45720" rtlCol="0" anchor="ctr"/>
          <a:lstStyle>
            <a:lvl1pPr algn="r">
              <a:defRPr sz="1600">
                <a:solidFill>
                  <a:schemeClr val="tx1">
                    <a:tint val="75000"/>
                  </a:schemeClr>
                </a:solidFill>
              </a:defRPr>
            </a:lvl1pPr>
          </a:lstStyle>
          <a:p>
            <a:fld id="{2D3AC244-EF0F-45B5-99B7-04DF836D954E}" type="slidenum">
              <a:rPr lang="en-US" smtClean="0"/>
              <a:t>‹#›</a:t>
            </a:fld>
            <a:endParaRPr lang="en-US" dirty="0"/>
          </a:p>
        </p:txBody>
      </p:sp>
      <p:pic>
        <p:nvPicPr>
          <p:cNvPr id="7" name="Picture 6"/>
          <p:cNvPicPr>
            <a:picLocks noChangeAspect="1"/>
          </p:cNvPicPr>
          <p:nvPr userDrawn="1"/>
        </p:nvPicPr>
        <p:blipFill>
          <a:blip r:embed="rId23" cstate="print">
            <a:extLst>
              <a:ext uri="{28A0092B-C50C-407E-A947-70E740481C1C}">
                <a14:useLocalDpi xmlns:a14="http://schemas.microsoft.com/office/drawing/2010/main" val="0"/>
              </a:ext>
            </a:extLst>
          </a:blip>
          <a:stretch>
            <a:fillRect/>
          </a:stretch>
        </p:blipFill>
        <p:spPr>
          <a:xfrm>
            <a:off x="15142979" y="8178791"/>
            <a:ext cx="950463" cy="1039591"/>
          </a:xfrm>
          <a:prstGeom prst="rect">
            <a:avLst/>
          </a:prstGeom>
        </p:spPr>
      </p:pic>
    </p:spTree>
    <p:extLst>
      <p:ext uri="{BB962C8B-B14F-4D97-AF65-F5344CB8AC3E}">
        <p14:creationId xmlns:p14="http://schemas.microsoft.com/office/powerpoint/2010/main" val="3254862669"/>
      </p:ext>
    </p:extLst>
  </p:cSld>
  <p:clrMap bg1="lt1" tx1="dk1" bg2="lt2" tx2="dk2" accent1="accent1" accent2="accent2" accent3="accent3" accent4="accent4" accent5="accent5" accent6="accent6" hlink="hlink" folHlink="folHlink"/>
  <p:sldLayoutIdLst>
    <p:sldLayoutId id="2147483789" r:id="rId1"/>
    <p:sldLayoutId id="2147483775" r:id="rId2"/>
    <p:sldLayoutId id="2147483781" r:id="rId3"/>
    <p:sldLayoutId id="2147483768" r:id="rId4"/>
    <p:sldLayoutId id="2147483782" r:id="rId5"/>
    <p:sldLayoutId id="2147483785" r:id="rId6"/>
    <p:sldLayoutId id="2147483770" r:id="rId7"/>
    <p:sldLayoutId id="2147483774" r:id="rId8"/>
    <p:sldLayoutId id="2147483771" r:id="rId9"/>
    <p:sldLayoutId id="2147483779" r:id="rId10"/>
    <p:sldLayoutId id="2147483767" r:id="rId11"/>
    <p:sldLayoutId id="2147483723" r:id="rId12"/>
    <p:sldLayoutId id="2147483795" r:id="rId13"/>
    <p:sldLayoutId id="2147483801" r:id="rId14"/>
    <p:sldLayoutId id="2147483802" r:id="rId15"/>
    <p:sldLayoutId id="2147483804" r:id="rId16"/>
    <p:sldLayoutId id="2147483805" r:id="rId17"/>
    <p:sldLayoutId id="2147483806" r:id="rId18"/>
    <p:sldLayoutId id="2147483807" r:id="rId19"/>
    <p:sldLayoutId id="2147483808" r:id="rId20"/>
    <p:sldLayoutId id="2147483809" r:id="rId2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dt="0"/>
  <p:txStyles>
    <p:title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p:titleStyle>
    <p:body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5120" userDrawn="1">
          <p15:clr>
            <a:srgbClr val="F26B43"/>
          </p15:clr>
        </p15:guide>
        <p15:guide id="2" orient="horz" pos="2880" userDrawn="1">
          <p15:clr>
            <a:srgbClr val="F26B43"/>
          </p15:clr>
        </p15:guide>
        <p15:guide id="3" orient="horz" pos="384" userDrawn="1">
          <p15:clr>
            <a:srgbClr val="F26B43"/>
          </p15:clr>
        </p15:guide>
        <p15:guide id="4" orient="horz" pos="5376" userDrawn="1">
          <p15:clr>
            <a:srgbClr val="F26B43"/>
          </p15:clr>
        </p15:guide>
        <p15:guide id="5" pos="427" userDrawn="1">
          <p15:clr>
            <a:srgbClr val="F26B43"/>
          </p15:clr>
        </p15:guide>
        <p15:guide id="6" pos="9813" userDrawn="1">
          <p15:clr>
            <a:srgbClr val="F26B43"/>
          </p15:clr>
        </p15:guide>
        <p15:guide id="7" orient="horz" pos="1152" userDrawn="1">
          <p15:clr>
            <a:srgbClr val="F26B43"/>
          </p15:clr>
        </p15:guide>
        <p15:guide id="8" orient="horz" pos="4768" userDrawn="1">
          <p15:clr>
            <a:srgbClr val="F26B43"/>
          </p15:clr>
        </p15:guide>
        <p15:guide id="9" orient="horz" pos="1536"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bwMode="auto"/>
        <p:txBody>
          <a:bodyPr/>
          <a:lstStyle/>
          <a:p>
            <a:r>
              <a:rPr lang="en-US" dirty="0" smtClean="0"/>
              <a:t>Roles</a:t>
            </a:r>
            <a:endParaRPr lang="en-US" dirty="0"/>
          </a:p>
        </p:txBody>
      </p:sp>
      <p:sp>
        <p:nvSpPr>
          <p:cNvPr id="3" name="Subtitle 2"/>
          <p:cNvSpPr>
            <a:spLocks noGrp="1"/>
          </p:cNvSpPr>
          <p:nvPr>
            <p:ph type="subTitle" idx="1"/>
          </p:nvPr>
        </p:nvSpPr>
        <p:spPr bwMode="auto"/>
        <p:txBody>
          <a:bodyPr/>
          <a:lstStyle/>
          <a:p>
            <a:r>
              <a:rPr lang="en-US" dirty="0" smtClean="0"/>
              <a:t>Giving your Nodes a Role</a:t>
            </a:r>
            <a:endParaRPr lang="en-US" dirty="0"/>
          </a:p>
        </p:txBody>
      </p:sp>
      <p:sp>
        <p:nvSpPr>
          <p:cNvPr id="7" name="Footer Placeholder 2"/>
          <p:cNvSpPr>
            <a:spLocks noGrp="1"/>
          </p:cNvSpPr>
          <p:nvPr>
            <p:ph type="ftr" sz="quarter" idx="10"/>
          </p:nvPr>
        </p:nvSpPr>
        <p:spPr>
          <a:xfrm>
            <a:off x="324400" y="8594297"/>
            <a:ext cx="5681953" cy="430887"/>
          </a:xfrm>
        </p:spPr>
        <p:txBody>
          <a:bodyPr/>
          <a:lstStyle/>
          <a:p>
            <a:pPr algn="l"/>
            <a:r>
              <a:rPr lang="en-US" sz="1600" smtClean="0">
                <a:solidFill>
                  <a:srgbClr val="7D868C"/>
                </a:solidFill>
              </a:rPr>
              <a:t>©</a:t>
            </a:r>
            <a:r>
              <a:rPr lang="is-IS" sz="1600" smtClean="0">
                <a:solidFill>
                  <a:srgbClr val="7D868C"/>
                </a:solidFill>
              </a:rPr>
              <a:t>2016</a:t>
            </a:r>
            <a:r>
              <a:rPr lang="en-US" sz="1600" smtClean="0">
                <a:solidFill>
                  <a:srgbClr val="7D868C"/>
                </a:solidFill>
              </a:rPr>
              <a:t> </a:t>
            </a:r>
            <a:r>
              <a:rPr lang="en-US" sz="1600" dirty="0">
                <a:solidFill>
                  <a:srgbClr val="7D868C"/>
                </a:solidFill>
              </a:rPr>
              <a:t>Chef Software Inc.</a:t>
            </a:r>
          </a:p>
        </p:txBody>
      </p:sp>
    </p:spTree>
    <p:extLst>
      <p:ext uri="{BB962C8B-B14F-4D97-AF65-F5344CB8AC3E}">
        <p14:creationId xmlns:p14="http://schemas.microsoft.com/office/powerpoint/2010/main" val="2239546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3149173"/>
          </a:xfrm>
        </p:spPr>
        <p:txBody>
          <a:bodyPr/>
          <a:lstStyle/>
          <a:p>
            <a:r>
              <a:rPr lang="en-US" dirty="0">
                <a:latin typeface="Courier New" panose="02070309020205020404" pitchFamily="49" charset="0"/>
                <a:cs typeface="Courier New" panose="02070309020205020404" pitchFamily="49" charset="0"/>
              </a:rPr>
              <a:t>Updated Role </a:t>
            </a:r>
            <a:r>
              <a:rPr lang="en-US" dirty="0" err="1" smtClean="0">
                <a:latin typeface="Courier New" panose="02070309020205020404" pitchFamily="49" charset="0"/>
                <a:cs typeface="Courier New" panose="02070309020205020404" pitchFamily="49" charset="0"/>
              </a:rPr>
              <a:t>load_balancer</a:t>
            </a: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p:txBody>
          <a:bodyPr/>
          <a:lstStyle/>
          <a:p>
            <a:r>
              <a:rPr lang="en-US" dirty="0"/>
              <a:t>GE: </a:t>
            </a:r>
            <a:r>
              <a:rPr lang="en-US" dirty="0" smtClean="0"/>
              <a:t>Upload </a:t>
            </a:r>
            <a:r>
              <a:rPr lang="en-US" dirty="0"/>
              <a:t>it to the Chef Server</a:t>
            </a:r>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knife role from file </a:t>
            </a:r>
            <a:r>
              <a:rPr lang="en-US" dirty="0" err="1" smtClean="0">
                <a:latin typeface="Courier New" panose="02070309020205020404" pitchFamily="49" charset="0"/>
                <a:cs typeface="Courier New" panose="02070309020205020404" pitchFamily="49" charset="0"/>
              </a:rPr>
              <a:t>load_balancer.rb</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dirty="0" smtClean="0">
                <a:solidFill>
                  <a:srgbClr val="7D868C"/>
                </a:solidFill>
              </a:rPr>
              <a:t>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10</a:t>
            </a:fld>
            <a:endParaRPr lang="en-US" dirty="0"/>
          </a:p>
        </p:txBody>
      </p:sp>
    </p:spTree>
    <p:extLst>
      <p:ext uri="{BB962C8B-B14F-4D97-AF65-F5344CB8AC3E}">
        <p14:creationId xmlns:p14="http://schemas.microsoft.com/office/powerpoint/2010/main" val="4028356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2936522"/>
          </a:xfrm>
        </p:spPr>
        <p:txBody>
          <a:bodyPr/>
          <a:lstStyle/>
          <a:p>
            <a:r>
              <a:rPr lang="en-US" dirty="0" err="1" smtClean="0">
                <a:latin typeface="Courier New" panose="02070309020205020404" pitchFamily="49" charset="0"/>
                <a:cs typeface="Courier New" panose="02070309020205020404" pitchFamily="49" charset="0"/>
              </a:rPr>
              <a:t>load_balancer</a:t>
            </a:r>
            <a:endParaRPr lang="en-US" dirty="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p:txBody>
          <a:bodyPr/>
          <a:lstStyle/>
          <a:p>
            <a:r>
              <a:rPr lang="en-US" dirty="0"/>
              <a:t>GE: </a:t>
            </a:r>
            <a:r>
              <a:rPr lang="en-US" dirty="0" smtClean="0"/>
              <a:t>Validate Chef Server Received It</a:t>
            </a:r>
            <a:endParaRPr lang="en-US" dirty="0"/>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knife role list</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dirty="0" smtClean="0">
                <a:solidFill>
                  <a:srgbClr val="7D868C"/>
                </a:solidFill>
              </a:rPr>
              <a:t>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11</a:t>
            </a:fld>
            <a:endParaRPr lang="en-US" dirty="0"/>
          </a:p>
        </p:txBody>
      </p:sp>
    </p:spTree>
    <p:extLst>
      <p:ext uri="{BB962C8B-B14F-4D97-AF65-F5344CB8AC3E}">
        <p14:creationId xmlns:p14="http://schemas.microsoft.com/office/powerpoint/2010/main" val="1566946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4807852"/>
          </a:xfrm>
        </p:spPr>
        <p:txBody>
          <a:bodyPr/>
          <a:lstStyle/>
          <a:p>
            <a:r>
              <a:rPr lang="en-US" dirty="0">
                <a:latin typeface="Courier New" panose="02070309020205020404" pitchFamily="49" charset="0"/>
                <a:cs typeface="Courier New" panose="02070309020205020404" pitchFamily="49" charset="0"/>
              </a:rPr>
              <a:t>chef_type:           role</a:t>
            </a:r>
          </a:p>
          <a:p>
            <a:r>
              <a:rPr lang="en-US" dirty="0">
                <a:latin typeface="Courier New" panose="02070309020205020404" pitchFamily="49" charset="0"/>
                <a:cs typeface="Courier New" panose="02070309020205020404" pitchFamily="49" charset="0"/>
              </a:rPr>
              <a:t>default_attributes:</a:t>
            </a:r>
          </a:p>
          <a:p>
            <a:r>
              <a:rPr lang="en-US" dirty="0">
                <a:latin typeface="Courier New" panose="02070309020205020404" pitchFamily="49" charset="0"/>
                <a:cs typeface="Courier New" panose="02070309020205020404" pitchFamily="49" charset="0"/>
              </a:rPr>
              <a:t>description:         </a:t>
            </a:r>
            <a:r>
              <a:rPr lang="en-US" dirty="0" smtClean="0">
                <a:latin typeface="Courier New" panose="02070309020205020404" pitchFamily="49" charset="0"/>
                <a:cs typeface="Courier New" panose="02070309020205020404" pitchFamily="49" charset="0"/>
              </a:rPr>
              <a:t>Load Balancer</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env_run_lists:</a:t>
            </a:r>
          </a:p>
          <a:p>
            <a:r>
              <a:rPr lang="en-US" dirty="0">
                <a:latin typeface="Courier New" panose="02070309020205020404" pitchFamily="49" charset="0"/>
                <a:cs typeface="Courier New" panose="02070309020205020404" pitchFamily="49" charset="0"/>
              </a:rPr>
              <a:t>json_class:          Chef::Role</a:t>
            </a:r>
          </a:p>
          <a:p>
            <a:r>
              <a:rPr lang="en-US" dirty="0">
                <a:latin typeface="Courier New" panose="02070309020205020404" pitchFamily="49" charset="0"/>
                <a:cs typeface="Courier New" panose="02070309020205020404" pitchFamily="49" charset="0"/>
              </a:rPr>
              <a:t>name:                </a:t>
            </a:r>
            <a:r>
              <a:rPr lang="en-US" dirty="0" err="1" smtClean="0">
                <a:latin typeface="Courier New" panose="02070309020205020404" pitchFamily="49" charset="0"/>
                <a:cs typeface="Courier New" panose="02070309020205020404" pitchFamily="49" charset="0"/>
              </a:rPr>
              <a:t>load_balancer</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override_attributes:</a:t>
            </a:r>
          </a:p>
          <a:p>
            <a:r>
              <a:rPr lang="en-US" dirty="0">
                <a:latin typeface="Courier New" panose="02070309020205020404" pitchFamily="49" charset="0"/>
                <a:cs typeface="Courier New" panose="02070309020205020404" pitchFamily="49" charset="0"/>
              </a:rPr>
              <a:t>run_list:            </a:t>
            </a:r>
            <a:r>
              <a:rPr lang="en-US" dirty="0" smtClean="0">
                <a:latin typeface="Courier New" panose="02070309020205020404" pitchFamily="49" charset="0"/>
                <a:cs typeface="Courier New" panose="02070309020205020404" pitchFamily="49" charset="0"/>
              </a:rPr>
              <a:t>recipe[myhaproxy]</a:t>
            </a:r>
            <a:endParaRPr lang="en-US" dirty="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p:txBody>
          <a:bodyPr/>
          <a:lstStyle/>
          <a:p>
            <a:r>
              <a:rPr lang="en-US" dirty="0" smtClean="0"/>
              <a:t>GE: View Details of the Role</a:t>
            </a:r>
            <a:endParaRPr lang="en-US" dirty="0"/>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knife role show </a:t>
            </a:r>
            <a:r>
              <a:rPr lang="en-US" dirty="0" err="1" smtClean="0">
                <a:latin typeface="Courier New" panose="02070309020205020404" pitchFamily="49" charset="0"/>
                <a:cs typeface="Courier New" panose="02070309020205020404" pitchFamily="49" charset="0"/>
              </a:rPr>
              <a:t>load_balancer</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dirty="0" smtClean="0">
                <a:solidFill>
                  <a:srgbClr val="7D868C"/>
                </a:solidFill>
              </a:rPr>
              <a:t>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12</a:t>
            </a:fld>
            <a:endParaRPr lang="en-US" dirty="0"/>
          </a:p>
        </p:txBody>
      </p:sp>
    </p:spTree>
    <p:extLst>
      <p:ext uri="{BB962C8B-B14F-4D97-AF65-F5344CB8AC3E}">
        <p14:creationId xmlns:p14="http://schemas.microsoft.com/office/powerpoint/2010/main" val="2172115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latin typeface="Courier New" panose="02070309020205020404" pitchFamily="49" charset="0"/>
                <a:cs typeface="Courier New" panose="02070309020205020404" pitchFamily="49" charset="0"/>
              </a:rPr>
              <a:t>** NODE COMMANDS **</a:t>
            </a:r>
          </a:p>
          <a:p>
            <a:r>
              <a:rPr lang="en-US" dirty="0">
                <a:latin typeface="Courier New" panose="02070309020205020404" pitchFamily="49" charset="0"/>
                <a:cs typeface="Courier New" panose="02070309020205020404" pitchFamily="49" charset="0"/>
              </a:rPr>
              <a:t>knife node bulk delete REGEX (options)</a:t>
            </a:r>
          </a:p>
          <a:p>
            <a:r>
              <a:rPr lang="en-US" dirty="0">
                <a:latin typeface="Courier New" panose="02070309020205020404" pitchFamily="49" charset="0"/>
                <a:cs typeface="Courier New" panose="02070309020205020404" pitchFamily="49" charset="0"/>
              </a:rPr>
              <a:t>knife node create NODE (options)</a:t>
            </a:r>
          </a:p>
          <a:p>
            <a:r>
              <a:rPr lang="en-US" dirty="0">
                <a:latin typeface="Courier New" panose="02070309020205020404" pitchFamily="49" charset="0"/>
                <a:cs typeface="Courier New" panose="02070309020205020404" pitchFamily="49" charset="0"/>
              </a:rPr>
              <a:t>knife node delete NODE (options)</a:t>
            </a:r>
          </a:p>
          <a:p>
            <a:r>
              <a:rPr lang="en-US" dirty="0">
                <a:latin typeface="Courier New" panose="02070309020205020404" pitchFamily="49" charset="0"/>
                <a:cs typeface="Courier New" panose="02070309020205020404" pitchFamily="49" charset="0"/>
              </a:rPr>
              <a:t>knife node edit NODE (options)</a:t>
            </a:r>
          </a:p>
          <a:p>
            <a:r>
              <a:rPr lang="en-US" dirty="0">
                <a:latin typeface="Courier New" panose="02070309020205020404" pitchFamily="49" charset="0"/>
                <a:cs typeface="Courier New" panose="02070309020205020404" pitchFamily="49" charset="0"/>
              </a:rPr>
              <a:t>knife node environment set NODE ENVIRONMENT</a:t>
            </a:r>
          </a:p>
          <a:p>
            <a:r>
              <a:rPr lang="en-US" dirty="0">
                <a:latin typeface="Courier New" panose="02070309020205020404" pitchFamily="49" charset="0"/>
                <a:cs typeface="Courier New" panose="02070309020205020404" pitchFamily="49" charset="0"/>
              </a:rPr>
              <a:t>knife node from file FILE (options)</a:t>
            </a:r>
          </a:p>
          <a:p>
            <a:r>
              <a:rPr lang="en-US" dirty="0">
                <a:latin typeface="Courier New" panose="02070309020205020404" pitchFamily="49" charset="0"/>
                <a:cs typeface="Courier New" panose="02070309020205020404" pitchFamily="49" charset="0"/>
              </a:rPr>
              <a:t>knife node list (options)</a:t>
            </a:r>
          </a:p>
          <a:p>
            <a:r>
              <a:rPr lang="en-US" dirty="0">
                <a:latin typeface="Courier New" panose="02070309020205020404" pitchFamily="49" charset="0"/>
                <a:cs typeface="Courier New" panose="02070309020205020404" pitchFamily="49" charset="0"/>
              </a:rPr>
              <a:t>knife node run_list add [NODE] [ENTRY[,ENTRY]] (options)</a:t>
            </a:r>
          </a:p>
          <a:p>
            <a:r>
              <a:rPr lang="en-US" dirty="0">
                <a:latin typeface="Courier New" panose="02070309020205020404" pitchFamily="49" charset="0"/>
                <a:cs typeface="Courier New" panose="02070309020205020404" pitchFamily="49" charset="0"/>
              </a:rPr>
              <a:t>knife node run_list remove [NODE] [ENTRY[,ENTRY]] (options)</a:t>
            </a:r>
          </a:p>
          <a:p>
            <a:r>
              <a:rPr lang="en-US" dirty="0">
                <a:latin typeface="Courier New" panose="02070309020205020404" pitchFamily="49" charset="0"/>
                <a:cs typeface="Courier New" panose="02070309020205020404" pitchFamily="49" charset="0"/>
              </a:rPr>
              <a:t>knife node run_list set NODE ENTRIES (options)</a:t>
            </a:r>
          </a:p>
          <a:p>
            <a:r>
              <a:rPr lang="en-US" dirty="0">
                <a:latin typeface="Courier New" panose="02070309020205020404" pitchFamily="49" charset="0"/>
                <a:cs typeface="Courier New" panose="02070309020205020404" pitchFamily="49" charset="0"/>
              </a:rPr>
              <a:t>knife node show NODE (options)</a:t>
            </a:r>
          </a:p>
        </p:txBody>
      </p:sp>
      <p:sp>
        <p:nvSpPr>
          <p:cNvPr id="3" name="Title 2"/>
          <p:cNvSpPr>
            <a:spLocks noGrp="1"/>
          </p:cNvSpPr>
          <p:nvPr>
            <p:ph type="title"/>
          </p:nvPr>
        </p:nvSpPr>
        <p:spPr/>
        <p:txBody>
          <a:bodyPr>
            <a:normAutofit fontScale="90000"/>
          </a:bodyPr>
          <a:lstStyle/>
          <a:p>
            <a:r>
              <a:rPr lang="en-US" dirty="0" smtClean="0"/>
              <a:t>GE</a:t>
            </a:r>
            <a:r>
              <a:rPr lang="en-US" dirty="0"/>
              <a:t>: Run </a:t>
            </a:r>
            <a:r>
              <a:rPr lang="en-US" dirty="0" smtClean="0"/>
              <a:t>'</a:t>
            </a:r>
            <a:r>
              <a:rPr lang="en-US" dirty="0" smtClean="0">
                <a:cs typeface="Courier New" panose="02070309020205020404" pitchFamily="49" charset="0"/>
              </a:rPr>
              <a:t>knife </a:t>
            </a:r>
            <a:r>
              <a:rPr lang="en-US" dirty="0">
                <a:cs typeface="Courier New" panose="02070309020205020404" pitchFamily="49" charset="0"/>
              </a:rPr>
              <a:t>node --</a:t>
            </a:r>
            <a:r>
              <a:rPr lang="en-US" dirty="0" smtClean="0">
                <a:cs typeface="Courier New" panose="02070309020205020404" pitchFamily="49" charset="0"/>
              </a:rPr>
              <a:t>help'</a:t>
            </a:r>
            <a:r>
              <a:rPr lang="en-US" dirty="0">
                <a:latin typeface="Courier New" panose="02070309020205020404" pitchFamily="49" charset="0"/>
                <a:cs typeface="Courier New" panose="02070309020205020404" pitchFamily="49" charset="0"/>
              </a:rPr>
              <a:t/>
            </a:r>
            <a:br>
              <a:rPr lang="en-US" dirty="0">
                <a:latin typeface="Courier New" panose="02070309020205020404" pitchFamily="49" charset="0"/>
                <a:cs typeface="Courier New" panose="02070309020205020404" pitchFamily="49" charset="0"/>
              </a:rPr>
            </a:br>
            <a:endParaRPr lang="en-US" dirty="0">
              <a:latin typeface="Courier New" panose="02070309020205020404" pitchFamily="49" charset="0"/>
              <a:cs typeface="Courier New" panose="02070309020205020404" pitchFamily="49" charset="0"/>
            </a:endParaRPr>
          </a:p>
        </p:txBody>
      </p:sp>
      <p:sp>
        <p:nvSpPr>
          <p:cNvPr id="4" name="Text Placeholder 3"/>
          <p:cNvSpPr>
            <a:spLocks noGrp="1"/>
          </p:cNvSpPr>
          <p:nvPr>
            <p:ph type="body" sz="quarter" idx="11"/>
          </p:nvPr>
        </p:nvSpPr>
        <p:spPr/>
        <p:txBody>
          <a:bodyPr/>
          <a:lstStyle/>
          <a:p>
            <a:r>
              <a:rPr lang="en-US" dirty="0">
                <a:latin typeface="Courier New" panose="02070309020205020404" pitchFamily="49" charset="0"/>
                <a:cs typeface="Courier New" panose="02070309020205020404" pitchFamily="49" charset="0"/>
              </a:rPr>
              <a:t>$ knife </a:t>
            </a:r>
            <a:r>
              <a:rPr lang="en-US" dirty="0" smtClean="0">
                <a:latin typeface="Courier New" panose="02070309020205020404" pitchFamily="49" charset="0"/>
                <a:cs typeface="Courier New" panose="02070309020205020404" pitchFamily="49" charset="0"/>
              </a:rPr>
              <a:t>node --help</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dirty="0" smtClean="0">
                <a:solidFill>
                  <a:srgbClr val="7D868C"/>
                </a:solidFill>
              </a:rPr>
              <a:t>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13</a:t>
            </a:fld>
            <a:endParaRPr lang="en-US" dirty="0"/>
          </a:p>
        </p:txBody>
      </p:sp>
    </p:spTree>
    <p:extLst>
      <p:ext uri="{BB962C8B-B14F-4D97-AF65-F5344CB8AC3E}">
        <p14:creationId xmlns:p14="http://schemas.microsoft.com/office/powerpoint/2010/main" val="591111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44468"/>
            <a:ext cx="14423693" cy="4432657"/>
          </a:xfrm>
        </p:spPr>
        <p:txBody>
          <a:bodyPr/>
          <a:lstStyle/>
          <a:p>
            <a:r>
              <a:rPr lang="en-US" dirty="0">
                <a:latin typeface="Courier New" panose="02070309020205020404" pitchFamily="49" charset="0"/>
                <a:cs typeface="Courier New" panose="02070309020205020404" pitchFamily="49" charset="0"/>
              </a:rPr>
              <a:t>node2:</a:t>
            </a:r>
          </a:p>
          <a:p>
            <a:r>
              <a:rPr lang="en-US" dirty="0">
                <a:latin typeface="Courier New" panose="02070309020205020404" pitchFamily="49" charset="0"/>
                <a:cs typeface="Courier New" panose="02070309020205020404" pitchFamily="49" charset="0"/>
              </a:rPr>
              <a:t>  run_list: </a:t>
            </a:r>
            <a:r>
              <a:rPr lang="en-US" dirty="0" smtClean="0">
                <a:latin typeface="Courier New" panose="02070309020205020404" pitchFamily="49" charset="0"/>
                <a:cs typeface="Courier New" panose="02070309020205020404" pitchFamily="49" charset="0"/>
              </a:rPr>
              <a:t>role[</a:t>
            </a:r>
            <a:r>
              <a:rPr lang="en-US" dirty="0" err="1" smtClean="0">
                <a:latin typeface="Courier New" panose="02070309020205020404" pitchFamily="49" charset="0"/>
                <a:cs typeface="Courier New" panose="02070309020205020404" pitchFamily="49" charset="0"/>
              </a:rPr>
              <a:t>load_balancer</a:t>
            </a: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p:txBody>
          <a:bodyPr>
            <a:normAutofit/>
          </a:bodyPr>
          <a:lstStyle/>
          <a:p>
            <a:r>
              <a:rPr lang="en-US" dirty="0"/>
              <a:t>GE: </a:t>
            </a:r>
            <a:r>
              <a:rPr lang="en-US" dirty="0" smtClean="0"/>
              <a:t>Set the </a:t>
            </a:r>
            <a:r>
              <a:rPr lang="en-US" dirty="0" err="1" smtClean="0"/>
              <a:t>load_balancer</a:t>
            </a:r>
            <a:r>
              <a:rPr lang="en-US" dirty="0" smtClean="0"/>
              <a:t> Role to node2</a:t>
            </a:r>
            <a:endParaRPr lang="en-US" dirty="0"/>
          </a:p>
        </p:txBody>
      </p:sp>
      <p:sp>
        <p:nvSpPr>
          <p:cNvPr id="4" name="Text Placeholder 3"/>
          <p:cNvSpPr>
            <a:spLocks noGrp="1"/>
          </p:cNvSpPr>
          <p:nvPr>
            <p:ph type="body" sz="quarter" idx="11"/>
          </p:nvPr>
        </p:nvSpPr>
        <p:spPr>
          <a:xfrm>
            <a:off x="1121104" y="1337149"/>
            <a:ext cx="14422528" cy="802547"/>
          </a:xfrm>
        </p:spPr>
        <p:txBody>
          <a:bodyPr/>
          <a:lstStyle/>
          <a:p>
            <a:r>
              <a:rPr lang="en-US" sz="3200" dirty="0">
                <a:latin typeface="Courier New" panose="02070309020205020404" pitchFamily="49" charset="0"/>
                <a:cs typeface="Courier New" panose="02070309020205020404" pitchFamily="49" charset="0"/>
              </a:rPr>
              <a:t>$ knife node run_list set node2 "</a:t>
            </a:r>
            <a:r>
              <a:rPr lang="en-US" sz="3200" dirty="0" smtClean="0">
                <a:latin typeface="Courier New" panose="02070309020205020404" pitchFamily="49" charset="0"/>
                <a:cs typeface="Courier New" panose="02070309020205020404" pitchFamily="49" charset="0"/>
              </a:rPr>
              <a:t>role[</a:t>
            </a:r>
            <a:r>
              <a:rPr lang="en-US" sz="3200" dirty="0" err="1" smtClean="0">
                <a:latin typeface="Courier New" panose="02070309020205020404" pitchFamily="49" charset="0"/>
                <a:cs typeface="Courier New" panose="02070309020205020404" pitchFamily="49" charset="0"/>
              </a:rPr>
              <a:t>load_balancer</a:t>
            </a:r>
            <a:r>
              <a:rPr lang="en-US" sz="3200" dirty="0" smtClean="0">
                <a:latin typeface="Courier New" panose="02070309020205020404" pitchFamily="49" charset="0"/>
                <a:cs typeface="Courier New" panose="02070309020205020404" pitchFamily="49" charset="0"/>
              </a:rPr>
              <a:t>]"</a:t>
            </a:r>
            <a:endParaRPr lang="en-US" sz="3200"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dirty="0" smtClean="0">
                <a:solidFill>
                  <a:srgbClr val="7D868C"/>
                </a:solidFill>
              </a:rPr>
              <a:t>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14</a:t>
            </a:fld>
            <a:endParaRPr lang="en-US" dirty="0"/>
          </a:p>
        </p:txBody>
      </p:sp>
    </p:spTree>
    <p:extLst>
      <p:ext uri="{BB962C8B-B14F-4D97-AF65-F5344CB8AC3E}">
        <p14:creationId xmlns:p14="http://schemas.microsoft.com/office/powerpoint/2010/main" val="812366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5329088"/>
          </a:xfrm>
        </p:spPr>
        <p:txBody>
          <a:bodyPr/>
          <a:lstStyle/>
          <a:p>
            <a:r>
              <a:rPr lang="en-US" sz="2000" dirty="0">
                <a:latin typeface="Courier New" panose="02070309020205020404" pitchFamily="49" charset="0"/>
                <a:cs typeface="Courier New" panose="02070309020205020404" pitchFamily="49" charset="0"/>
              </a:rPr>
              <a:t>Node Name:   node2</a:t>
            </a:r>
          </a:p>
          <a:p>
            <a:r>
              <a:rPr lang="en-US" sz="2000" dirty="0">
                <a:latin typeface="Courier New" panose="02070309020205020404" pitchFamily="49" charset="0"/>
                <a:cs typeface="Courier New" panose="02070309020205020404" pitchFamily="49" charset="0"/>
              </a:rPr>
              <a:t>Environment: _default</a:t>
            </a:r>
          </a:p>
          <a:p>
            <a:r>
              <a:rPr lang="en-US" sz="2000" dirty="0">
                <a:latin typeface="Courier New" panose="02070309020205020404" pitchFamily="49" charset="0"/>
                <a:cs typeface="Courier New" panose="02070309020205020404" pitchFamily="49" charset="0"/>
              </a:rPr>
              <a:t>FQDN:        ip-172-31-0-128.ec2.internal</a:t>
            </a:r>
          </a:p>
          <a:p>
            <a:r>
              <a:rPr lang="en-US" sz="2000" dirty="0">
                <a:latin typeface="Courier New" panose="02070309020205020404" pitchFamily="49" charset="0"/>
                <a:cs typeface="Courier New" panose="02070309020205020404" pitchFamily="49" charset="0"/>
              </a:rPr>
              <a:t>IP:          54.210.192.12</a:t>
            </a:r>
          </a:p>
          <a:p>
            <a:r>
              <a:rPr lang="en-US" sz="2000" dirty="0">
                <a:latin typeface="Courier New" panose="02070309020205020404" pitchFamily="49" charset="0"/>
                <a:cs typeface="Courier New" panose="02070309020205020404" pitchFamily="49" charset="0"/>
              </a:rPr>
              <a:t>Run List:    </a:t>
            </a:r>
            <a:r>
              <a:rPr lang="en-US" sz="2000" dirty="0" smtClean="0">
                <a:latin typeface="Courier New" panose="02070309020205020404" pitchFamily="49" charset="0"/>
                <a:cs typeface="Courier New" panose="02070309020205020404" pitchFamily="49" charset="0"/>
              </a:rPr>
              <a:t>role[</a:t>
            </a:r>
            <a:r>
              <a:rPr lang="en-US" sz="2000" dirty="0" err="1" smtClean="0">
                <a:latin typeface="Courier New" panose="02070309020205020404" pitchFamily="49" charset="0"/>
                <a:cs typeface="Courier New" panose="02070309020205020404" pitchFamily="49" charset="0"/>
              </a:rPr>
              <a:t>load_balancer</a:t>
            </a:r>
            <a:r>
              <a:rPr lang="en-US" sz="2000" dirty="0" smtClean="0">
                <a:latin typeface="Courier New" panose="02070309020205020404" pitchFamily="49" charset="0"/>
                <a:cs typeface="Courier New" panose="02070309020205020404" pitchFamily="49" charset="0"/>
              </a:rPr>
              <a:t>]</a:t>
            </a:r>
            <a:endParaRPr lang="en-US" sz="2000" dirty="0">
              <a:latin typeface="Courier New" panose="02070309020205020404" pitchFamily="49" charset="0"/>
              <a:cs typeface="Courier New" panose="02070309020205020404" pitchFamily="49" charset="0"/>
            </a:endParaRPr>
          </a:p>
          <a:p>
            <a:r>
              <a:rPr lang="en-US" sz="2000" dirty="0">
                <a:latin typeface="Courier New" panose="02070309020205020404" pitchFamily="49" charset="0"/>
                <a:cs typeface="Courier New" panose="02070309020205020404" pitchFamily="49" charset="0"/>
              </a:rPr>
              <a:t>Roles:</a:t>
            </a:r>
          </a:p>
          <a:p>
            <a:r>
              <a:rPr lang="en-US" sz="2000" dirty="0">
                <a:latin typeface="Courier New" panose="02070309020205020404" pitchFamily="49" charset="0"/>
                <a:cs typeface="Courier New" panose="02070309020205020404" pitchFamily="49" charset="0"/>
              </a:rPr>
              <a:t>Recipes:     </a:t>
            </a:r>
            <a:r>
              <a:rPr lang="en-US" sz="2000" dirty="0" smtClean="0">
                <a:latin typeface="Courier New" panose="02070309020205020404" pitchFamily="49" charset="0"/>
                <a:cs typeface="Courier New" panose="02070309020205020404" pitchFamily="49" charset="0"/>
              </a:rPr>
              <a:t>myhaproxy, myhaproxy::</a:t>
            </a:r>
            <a:r>
              <a:rPr lang="en-US" sz="2000" dirty="0">
                <a:latin typeface="Courier New" panose="02070309020205020404" pitchFamily="49" charset="0"/>
                <a:cs typeface="Courier New" panose="02070309020205020404" pitchFamily="49" charset="0"/>
              </a:rPr>
              <a:t>default, </a:t>
            </a:r>
            <a:r>
              <a:rPr lang="en-US" sz="2000" dirty="0" smtClean="0">
                <a:latin typeface="Courier New" panose="02070309020205020404" pitchFamily="49" charset="0"/>
                <a:cs typeface="Courier New" panose="02070309020205020404" pitchFamily="49" charset="0"/>
              </a:rPr>
              <a:t>haproxy::</a:t>
            </a:r>
            <a:r>
              <a:rPr lang="en-US" sz="2000" dirty="0">
                <a:latin typeface="Courier New" panose="02070309020205020404" pitchFamily="49" charset="0"/>
                <a:cs typeface="Courier New" panose="02070309020205020404" pitchFamily="49" charset="0"/>
              </a:rPr>
              <a:t>default, </a:t>
            </a:r>
            <a:r>
              <a:rPr lang="en-US" sz="2000" dirty="0" smtClean="0">
                <a:latin typeface="Courier New" panose="02070309020205020404" pitchFamily="49" charset="0"/>
                <a:cs typeface="Courier New" panose="02070309020205020404" pitchFamily="49" charset="0"/>
              </a:rPr>
              <a:t>haproxy::</a:t>
            </a:r>
            <a:r>
              <a:rPr lang="en-US" sz="2000" dirty="0">
                <a:latin typeface="Courier New" panose="02070309020205020404" pitchFamily="49" charset="0"/>
                <a:cs typeface="Courier New" panose="02070309020205020404" pitchFamily="49" charset="0"/>
              </a:rPr>
              <a:t>install_package</a:t>
            </a:r>
          </a:p>
          <a:p>
            <a:r>
              <a:rPr lang="en-US" sz="2000" dirty="0">
                <a:latin typeface="Courier New" panose="02070309020205020404" pitchFamily="49" charset="0"/>
                <a:cs typeface="Courier New" panose="02070309020205020404" pitchFamily="49" charset="0"/>
              </a:rPr>
              <a:t>Platform:    centos 6.6</a:t>
            </a:r>
          </a:p>
          <a:p>
            <a:r>
              <a:rPr lang="en-US" sz="2000" dirty="0">
                <a:latin typeface="Courier New" panose="02070309020205020404" pitchFamily="49" charset="0"/>
                <a:cs typeface="Courier New" panose="02070309020205020404" pitchFamily="49" charset="0"/>
              </a:rPr>
              <a:t>Tags:</a:t>
            </a:r>
          </a:p>
        </p:txBody>
      </p:sp>
      <p:sp>
        <p:nvSpPr>
          <p:cNvPr id="3" name="Title 2"/>
          <p:cNvSpPr>
            <a:spLocks noGrp="1"/>
          </p:cNvSpPr>
          <p:nvPr>
            <p:ph type="title"/>
          </p:nvPr>
        </p:nvSpPr>
        <p:spPr/>
        <p:txBody>
          <a:bodyPr>
            <a:normAutofit/>
          </a:bodyPr>
          <a:lstStyle/>
          <a:p>
            <a:r>
              <a:rPr lang="en-US" dirty="0" smtClean="0"/>
              <a:t>GE: Verify the Run List</a:t>
            </a:r>
            <a:endParaRPr lang="en-US" dirty="0"/>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knife node show node2</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dirty="0" smtClean="0">
                <a:solidFill>
                  <a:srgbClr val="7D868C"/>
                </a:solidFill>
              </a:rPr>
              <a:t>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15</a:t>
            </a:fld>
            <a:endParaRPr lang="en-US" dirty="0"/>
          </a:p>
        </p:txBody>
      </p:sp>
    </p:spTree>
    <p:extLst>
      <p:ext uri="{BB962C8B-B14F-4D97-AF65-F5344CB8AC3E}">
        <p14:creationId xmlns:p14="http://schemas.microsoft.com/office/powerpoint/2010/main" val="9905261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09220"/>
            <a:ext cx="14423693" cy="5754126"/>
          </a:xfrm>
        </p:spPr>
        <p:txBody>
          <a:bodyPr/>
          <a:lstStyle/>
          <a:p>
            <a:r>
              <a:rPr lang="en-US" sz="2200" dirty="0">
                <a:latin typeface="Courier New" panose="02070309020205020404" pitchFamily="49" charset="0"/>
                <a:cs typeface="Courier New" panose="02070309020205020404" pitchFamily="49" charset="0"/>
              </a:rPr>
              <a:t>ec2-54-210-192-12.compute-1.amazonaws.com Starting Chef Client, version 12.3.0</a:t>
            </a:r>
          </a:p>
          <a:p>
            <a:r>
              <a:rPr lang="en-US" sz="2200" dirty="0">
                <a:latin typeface="Courier New" panose="02070309020205020404" pitchFamily="49" charset="0"/>
                <a:cs typeface="Courier New" panose="02070309020205020404" pitchFamily="49" charset="0"/>
              </a:rPr>
              <a:t>ec2-54-210-192-12.compute-1.amazonaws.com resolving cookbooks for run list: ["</a:t>
            </a:r>
            <a:r>
              <a:rPr lang="en-US" sz="2200" dirty="0" smtClean="0">
                <a:latin typeface="Courier New" panose="02070309020205020404" pitchFamily="49" charset="0"/>
                <a:cs typeface="Courier New" panose="02070309020205020404" pitchFamily="49" charset="0"/>
              </a:rPr>
              <a:t>myhaproxy"]</a:t>
            </a:r>
            <a:endParaRPr lang="en-US" sz="2200" dirty="0">
              <a:latin typeface="Courier New" panose="02070309020205020404" pitchFamily="49" charset="0"/>
              <a:cs typeface="Courier New" panose="02070309020205020404" pitchFamily="49" charset="0"/>
            </a:endParaRPr>
          </a:p>
          <a:p>
            <a:r>
              <a:rPr lang="en-US" sz="2200" dirty="0">
                <a:latin typeface="Courier New" panose="02070309020205020404" pitchFamily="49" charset="0"/>
                <a:cs typeface="Courier New" panose="02070309020205020404" pitchFamily="49" charset="0"/>
              </a:rPr>
              <a:t>ec2-54-210-192-12.compute-1.amazonaws.com Synchronizing Cookbooks:</a:t>
            </a:r>
          </a:p>
          <a:p>
            <a:r>
              <a:rPr lang="en-US" sz="2200" dirty="0">
                <a:latin typeface="Courier New" panose="02070309020205020404" pitchFamily="49" charset="0"/>
                <a:cs typeface="Courier New" panose="02070309020205020404" pitchFamily="49" charset="0"/>
              </a:rPr>
              <a:t>ec2-54-210-192-12.compute-1.amazonaws.com   - build-essential</a:t>
            </a:r>
          </a:p>
          <a:p>
            <a:r>
              <a:rPr lang="en-US" sz="2200" dirty="0">
                <a:latin typeface="Courier New" panose="02070309020205020404" pitchFamily="49" charset="0"/>
                <a:cs typeface="Courier New" panose="02070309020205020404" pitchFamily="49" charset="0"/>
              </a:rPr>
              <a:t>ec2-54-210-192-12.compute-1.amazonaws.com   - cpu</a:t>
            </a:r>
          </a:p>
          <a:p>
            <a:r>
              <a:rPr lang="en-US" sz="2200" dirty="0">
                <a:latin typeface="Courier New" panose="02070309020205020404" pitchFamily="49" charset="0"/>
                <a:cs typeface="Courier New" panose="02070309020205020404" pitchFamily="49" charset="0"/>
              </a:rPr>
              <a:t>ec2-54-210-192-12.compute-1.amazonaws.com   - </a:t>
            </a:r>
            <a:r>
              <a:rPr lang="en-US" sz="2200" dirty="0" smtClean="0">
                <a:latin typeface="Courier New" panose="02070309020205020404" pitchFamily="49" charset="0"/>
                <a:cs typeface="Courier New" panose="02070309020205020404" pitchFamily="49" charset="0"/>
              </a:rPr>
              <a:t>haproxy</a:t>
            </a:r>
            <a:endParaRPr lang="en-US" sz="2200" dirty="0">
              <a:latin typeface="Courier New" panose="02070309020205020404" pitchFamily="49" charset="0"/>
              <a:cs typeface="Courier New" panose="02070309020205020404" pitchFamily="49" charset="0"/>
            </a:endParaRPr>
          </a:p>
          <a:p>
            <a:r>
              <a:rPr lang="en-US" sz="2200" dirty="0">
                <a:latin typeface="Courier New" panose="02070309020205020404" pitchFamily="49" charset="0"/>
                <a:cs typeface="Courier New" panose="02070309020205020404" pitchFamily="49" charset="0"/>
              </a:rPr>
              <a:t>ec2-54-210-192-12.compute-1.amazonaws.com   - </a:t>
            </a:r>
            <a:r>
              <a:rPr lang="en-US" sz="2200" dirty="0" smtClean="0">
                <a:latin typeface="Courier New" panose="02070309020205020404" pitchFamily="49" charset="0"/>
                <a:cs typeface="Courier New" panose="02070309020205020404" pitchFamily="49" charset="0"/>
              </a:rPr>
              <a:t>myhaproxy</a:t>
            </a:r>
            <a:endParaRPr lang="en-US" sz="2200" dirty="0">
              <a:latin typeface="Courier New" panose="02070309020205020404" pitchFamily="49" charset="0"/>
              <a:cs typeface="Courier New" panose="02070309020205020404" pitchFamily="49" charset="0"/>
            </a:endParaRPr>
          </a:p>
          <a:p>
            <a:r>
              <a:rPr lang="en-US" sz="2200" dirty="0">
                <a:latin typeface="Courier New" panose="02070309020205020404" pitchFamily="49" charset="0"/>
                <a:cs typeface="Courier New" panose="02070309020205020404" pitchFamily="49" charset="0"/>
              </a:rPr>
              <a:t>ec2-54-210-192-12.compute-1.amazonaws.com Compiling Cookbooks...</a:t>
            </a:r>
          </a:p>
          <a:p>
            <a:r>
              <a:rPr lang="en-US" sz="2200" dirty="0">
                <a:latin typeface="Courier New" panose="02070309020205020404" pitchFamily="49" charset="0"/>
                <a:cs typeface="Courier New" panose="02070309020205020404" pitchFamily="49" charset="0"/>
              </a:rPr>
              <a:t>ec2-54-210-192-12.compute-1.amazonaws.com Converging 9 resources</a:t>
            </a:r>
          </a:p>
          <a:p>
            <a:r>
              <a:rPr lang="en-US" sz="2200" dirty="0">
                <a:latin typeface="Courier New" panose="02070309020205020404" pitchFamily="49" charset="0"/>
                <a:cs typeface="Courier New" panose="02070309020205020404" pitchFamily="49" charset="0"/>
              </a:rPr>
              <a:t>ec2-54-210-192-12.compute-1.amazonaws.com Recipe: </a:t>
            </a:r>
            <a:r>
              <a:rPr lang="en-US" sz="2200" dirty="0" smtClean="0">
                <a:latin typeface="Courier New" panose="02070309020205020404" pitchFamily="49" charset="0"/>
                <a:cs typeface="Courier New" panose="02070309020205020404" pitchFamily="49" charset="0"/>
              </a:rPr>
              <a:t>haproxy::</a:t>
            </a:r>
            <a:r>
              <a:rPr lang="en-US" sz="2200" dirty="0">
                <a:latin typeface="Courier New" panose="02070309020205020404" pitchFamily="49" charset="0"/>
                <a:cs typeface="Courier New" panose="02070309020205020404" pitchFamily="49" charset="0"/>
              </a:rPr>
              <a:t>install_package</a:t>
            </a:r>
          </a:p>
          <a:p>
            <a:r>
              <a:rPr lang="en-US" sz="2200" dirty="0">
                <a:latin typeface="Courier New" panose="02070309020205020404" pitchFamily="49" charset="0"/>
                <a:cs typeface="Courier New" panose="02070309020205020404" pitchFamily="49" charset="0"/>
              </a:rPr>
              <a:t>ec2-54-210-192-12.compute-1.amazonaws.com   * </a:t>
            </a:r>
            <a:r>
              <a:rPr lang="en-US" sz="2200" dirty="0" smtClean="0">
                <a:latin typeface="Courier New" panose="02070309020205020404" pitchFamily="49" charset="0"/>
                <a:cs typeface="Courier New" panose="02070309020205020404" pitchFamily="49" charset="0"/>
              </a:rPr>
              <a:t>yum_package[haproxy] </a:t>
            </a:r>
            <a:r>
              <a:rPr lang="en-US" sz="2200" dirty="0">
                <a:latin typeface="Courier New" panose="02070309020205020404" pitchFamily="49" charset="0"/>
                <a:cs typeface="Courier New" panose="02070309020205020404" pitchFamily="49" charset="0"/>
              </a:rPr>
              <a:t>action install (up to date</a:t>
            </a:r>
            <a:r>
              <a:rPr lang="en-US" sz="2200" dirty="0" smtClean="0">
                <a:latin typeface="Courier New" panose="02070309020205020404" pitchFamily="49" charset="0"/>
                <a:cs typeface="Courier New" panose="02070309020205020404" pitchFamily="49" charset="0"/>
              </a:rPr>
              <a:t>) ...</a:t>
            </a:r>
            <a:endParaRPr lang="en-US" sz="2200" dirty="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p:txBody>
          <a:bodyPr>
            <a:normAutofit fontScale="90000"/>
          </a:bodyPr>
          <a:lstStyle/>
          <a:p>
            <a:r>
              <a:rPr lang="en-US" dirty="0" smtClean="0"/>
              <a:t>GE: Converge All the Load Balancer Nodes</a:t>
            </a:r>
            <a:endParaRPr lang="en-US" dirty="0"/>
          </a:p>
        </p:txBody>
      </p:sp>
      <p:sp>
        <p:nvSpPr>
          <p:cNvPr id="4" name="Text Placeholder 3"/>
          <p:cNvSpPr>
            <a:spLocks noGrp="1"/>
          </p:cNvSpPr>
          <p:nvPr>
            <p:ph type="body" sz="quarter" idx="11"/>
          </p:nvPr>
        </p:nvSpPr>
        <p:spPr>
          <a:xfrm>
            <a:off x="1121104" y="1337150"/>
            <a:ext cx="14422528" cy="767296"/>
          </a:xfrm>
        </p:spPr>
        <p:txBody>
          <a:bodyPr/>
          <a:lstStyle/>
          <a:p>
            <a:r>
              <a:rPr lang="en-US" sz="2800" dirty="0" smtClean="0">
                <a:latin typeface="Courier New" panose="02070309020205020404" pitchFamily="49" charset="0"/>
                <a:cs typeface="Courier New" panose="02070309020205020404" pitchFamily="49" charset="0"/>
              </a:rPr>
              <a:t>$ knife ssh "</a:t>
            </a:r>
            <a:r>
              <a:rPr lang="en-US" sz="2800" dirty="0" err="1" smtClean="0">
                <a:latin typeface="Courier New" panose="02070309020205020404" pitchFamily="49" charset="0"/>
                <a:cs typeface="Courier New" panose="02070309020205020404" pitchFamily="49" charset="0"/>
              </a:rPr>
              <a:t>role:load_balancer</a:t>
            </a:r>
            <a:r>
              <a:rPr lang="en-US" sz="2800" dirty="0" smtClean="0">
                <a:latin typeface="Courier New" panose="02070309020205020404" pitchFamily="49" charset="0"/>
                <a:cs typeface="Courier New" panose="02070309020205020404" pitchFamily="49" charset="0"/>
              </a:rPr>
              <a:t>" -x USER -P PWD "sudo chef-client"</a:t>
            </a:r>
            <a:endParaRPr lang="en-US" sz="2800"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dirty="0" smtClean="0">
                <a:solidFill>
                  <a:srgbClr val="7D868C"/>
                </a:solidFill>
              </a:rPr>
              <a:t>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16</a:t>
            </a:fld>
            <a:endParaRPr lang="en-US" dirty="0"/>
          </a:p>
        </p:txBody>
      </p:sp>
    </p:spTree>
    <p:extLst>
      <p:ext uri="{BB962C8B-B14F-4D97-AF65-F5344CB8AC3E}">
        <p14:creationId xmlns:p14="http://schemas.microsoft.com/office/powerpoint/2010/main" val="4220735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Roles for Everyone</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ü"/>
            </a:pPr>
            <a:r>
              <a:rPr lang="en-US" dirty="0"/>
              <a:t>Give our </a:t>
            </a:r>
            <a:r>
              <a:rPr lang="en-US" dirty="0" smtClean="0"/>
              <a:t>load balancer node </a:t>
            </a:r>
            <a:r>
              <a:rPr lang="en-US" dirty="0"/>
              <a:t>a </a:t>
            </a:r>
            <a:r>
              <a:rPr lang="en-US" dirty="0" smtClean="0"/>
              <a:t>"</a:t>
            </a:r>
            <a:r>
              <a:rPr lang="en-US" dirty="0" err="1" smtClean="0"/>
              <a:t>load_balancer</a:t>
            </a:r>
            <a:r>
              <a:rPr lang="en-US" dirty="0" smtClean="0"/>
              <a:t>" Role</a:t>
            </a:r>
          </a:p>
          <a:p>
            <a:pPr marL="380990" indent="-380990">
              <a:buFont typeface="Wingdings" charset="2"/>
              <a:buChar char="q"/>
            </a:pPr>
            <a:r>
              <a:rPr lang="en-US" dirty="0" smtClean="0"/>
              <a:t>Give our web nodes a "web" Role</a:t>
            </a:r>
          </a:p>
        </p:txBody>
      </p:sp>
      <p:sp>
        <p:nvSpPr>
          <p:cNvPr id="4" name="Content Placeholder 3"/>
          <p:cNvSpPr>
            <a:spLocks noGrp="1"/>
          </p:cNvSpPr>
          <p:nvPr>
            <p:ph sz="quarter" idx="11"/>
          </p:nvPr>
        </p:nvSpPr>
        <p:spPr/>
        <p:txBody>
          <a:bodyPr/>
          <a:lstStyle/>
          <a:p>
            <a:r>
              <a:rPr lang="en-US" dirty="0" smtClean="0"/>
              <a:t>We will give our nodes a role to better describe them and so we can configure them in a similar manner.</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dirty="0" smtClean="0">
                <a:solidFill>
                  <a:srgbClr val="7D868C"/>
                </a:solidFill>
              </a:rPr>
              <a:t>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17</a:t>
            </a:fld>
            <a:endParaRPr lang="en-US" dirty="0"/>
          </a:p>
        </p:txBody>
      </p:sp>
    </p:spTree>
    <p:extLst>
      <p:ext uri="{BB962C8B-B14F-4D97-AF65-F5344CB8AC3E}">
        <p14:creationId xmlns:p14="http://schemas.microsoft.com/office/powerpoint/2010/main" val="1572319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Define a Web Role</a:t>
            </a:r>
            <a:endParaRPr lang="en-US" dirty="0"/>
          </a:p>
        </p:txBody>
      </p:sp>
      <p:sp>
        <p:nvSpPr>
          <p:cNvPr id="3" name="Subtitle 2"/>
          <p:cNvSpPr>
            <a:spLocks noGrp="1"/>
          </p:cNvSpPr>
          <p:nvPr>
            <p:ph type="subTitle" idx="1"/>
          </p:nvPr>
        </p:nvSpPr>
        <p:spPr/>
        <p:txBody>
          <a:bodyPr/>
          <a:lstStyle/>
          <a:p>
            <a:pPr marL="609585" indent="-609585">
              <a:lnSpc>
                <a:spcPct val="120000"/>
              </a:lnSpc>
              <a:buFont typeface="Wingdings" charset="2"/>
              <a:buChar char="q"/>
            </a:pPr>
            <a:r>
              <a:rPr lang="en-US" dirty="0" smtClean="0"/>
              <a:t>Create a role named 'web' that has the run list 'recipe[apache]'</a:t>
            </a:r>
          </a:p>
          <a:p>
            <a:pPr marL="609585" indent="-609585">
              <a:lnSpc>
                <a:spcPct val="120000"/>
              </a:lnSpc>
              <a:buFont typeface="Wingdings" charset="2"/>
              <a:buChar char="q"/>
            </a:pPr>
            <a:r>
              <a:rPr lang="en-US" dirty="0" smtClean="0"/>
              <a:t>Set node1's run list to be "role[web]"</a:t>
            </a:r>
          </a:p>
          <a:p>
            <a:pPr marL="609585" indent="-609585">
              <a:lnSpc>
                <a:spcPct val="120000"/>
              </a:lnSpc>
              <a:buFont typeface="Wingdings" charset="2"/>
              <a:buChar char="q"/>
            </a:pPr>
            <a:r>
              <a:rPr lang="en-US" dirty="0" smtClean="0"/>
              <a:t>Set node3's run list to be "role[web]"</a:t>
            </a:r>
            <a:endParaRPr lang="en-US" dirty="0"/>
          </a:p>
        </p:txBody>
      </p:sp>
      <p:sp>
        <p:nvSpPr>
          <p:cNvPr id="4" name="Footer Placeholder 3"/>
          <p:cNvSpPr>
            <a:spLocks noGrp="1"/>
          </p:cNvSpPr>
          <p:nvPr>
            <p:ph type="ftr" sz="quarter" idx="10"/>
          </p:nvPr>
        </p:nvSpPr>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dirty="0" smtClean="0">
                <a:solidFill>
                  <a:srgbClr val="7D868C"/>
                </a:solidFill>
              </a:rPr>
              <a:t>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18</a:t>
            </a:fld>
            <a:endParaRPr lang="en-US" dirty="0"/>
          </a:p>
        </p:txBody>
      </p:sp>
    </p:spTree>
    <p:extLst>
      <p:ext uri="{BB962C8B-B14F-4D97-AF65-F5344CB8AC3E}">
        <p14:creationId xmlns:p14="http://schemas.microsoft.com/office/powerpoint/2010/main" val="1593543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Lab: </a:t>
            </a:r>
            <a:r>
              <a:rPr lang="en-US" dirty="0"/>
              <a:t>Create the </a:t>
            </a:r>
            <a:r>
              <a:rPr lang="en-US" dirty="0" smtClean="0"/>
              <a:t>web.rb File</a:t>
            </a:r>
            <a:r>
              <a:rPr lang="en-US" dirty="0"/>
              <a:t/>
            </a:r>
            <a:br>
              <a:rPr lang="en-US" dirty="0"/>
            </a:br>
            <a:endParaRPr lang="en-US" dirty="0"/>
          </a:p>
        </p:txBody>
      </p:sp>
      <p:sp>
        <p:nvSpPr>
          <p:cNvPr id="3" name="Content Placeholder 2"/>
          <p:cNvSpPr>
            <a:spLocks noGrp="1"/>
          </p:cNvSpPr>
          <p:nvPr>
            <p:ph sz="quarter" idx="10"/>
          </p:nvPr>
        </p:nvSpPr>
        <p:spPr/>
        <p:txBody>
          <a:bodyPr/>
          <a:lstStyle/>
          <a:p>
            <a:r>
              <a:rPr lang="en-US" dirty="0" smtClean="0">
                <a:latin typeface="Courier New" panose="02070309020205020404" pitchFamily="49" charset="0"/>
                <a:cs typeface="Courier New" panose="02070309020205020404" pitchFamily="49" charset="0"/>
              </a:rPr>
              <a:t>name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web</a:t>
            </a:r>
            <a:r>
              <a:rPr lang="uk-UA" dirty="0" smtClean="0">
                <a:latin typeface="Courier New" panose="02070309020205020404" pitchFamily="49" charset="0"/>
                <a:cs typeface="Courier New" panose="02070309020205020404" pitchFamily="49" charset="0"/>
              </a:rPr>
              <a:t>'</a:t>
            </a:r>
            <a:endParaRPr lang="en-US" dirty="0" smtClean="0">
              <a:latin typeface="Courier New" panose="02070309020205020404" pitchFamily="49" charset="0"/>
              <a:cs typeface="Courier New" panose="02070309020205020404" pitchFamily="49" charset="0"/>
            </a:endParaRPr>
          </a:p>
          <a:p>
            <a:r>
              <a:rPr lang="en-US" dirty="0" smtClean="0">
                <a:latin typeface="Courier New" panose="02070309020205020404" pitchFamily="49" charset="0"/>
                <a:cs typeface="Courier New" panose="02070309020205020404" pitchFamily="49" charset="0"/>
              </a:rPr>
              <a:t>description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Web Server</a:t>
            </a:r>
            <a:r>
              <a:rPr lang="uk-UA" dirty="0" smtClean="0">
                <a:latin typeface="Courier New" panose="02070309020205020404" pitchFamily="49" charset="0"/>
                <a:cs typeface="Courier New" panose="02070309020205020404" pitchFamily="49" charset="0"/>
              </a:rPr>
              <a:t>'</a:t>
            </a:r>
            <a:endParaRPr lang="en-US" dirty="0" smtClean="0">
              <a:latin typeface="Courier New" panose="02070309020205020404" pitchFamily="49" charset="0"/>
              <a:cs typeface="Courier New" panose="02070309020205020404" pitchFamily="49" charset="0"/>
            </a:endParaRPr>
          </a:p>
          <a:p>
            <a:r>
              <a:rPr lang="en-US" dirty="0" err="1" smtClean="0">
                <a:latin typeface="Courier New" panose="02070309020205020404" pitchFamily="49" charset="0"/>
                <a:cs typeface="Courier New" panose="02070309020205020404" pitchFamily="49" charset="0"/>
              </a:rPr>
              <a:t>run_list</a:t>
            </a:r>
            <a:r>
              <a:rPr lang="en-US" dirty="0" smtClean="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recipe[apache]</a:t>
            </a:r>
            <a:r>
              <a:rPr lang="uk-UA"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p:txBody>
      </p:sp>
      <p:sp>
        <p:nvSpPr>
          <p:cNvPr id="4" name="Text Placeholder 3"/>
          <p:cNvSpPr>
            <a:spLocks noGrp="1"/>
          </p:cNvSpPr>
          <p:nvPr>
            <p:ph type="body" sz="quarter" idx="11"/>
          </p:nvPr>
        </p:nvSpPr>
        <p:spPr/>
        <p:txBody>
          <a:bodyPr>
            <a:normAutofit fontScale="85000" lnSpcReduction="20000"/>
          </a:bodyPr>
          <a:lstStyle/>
          <a:p>
            <a:r>
              <a:rPr lang="en-US" dirty="0">
                <a:latin typeface="Courier New" panose="02070309020205020404" pitchFamily="49" charset="0"/>
                <a:cs typeface="Courier New" panose="02070309020205020404" pitchFamily="49" charset="0"/>
              </a:rPr>
              <a:t>~/chef</a:t>
            </a:r>
            <a:r>
              <a:rPr lang="en-US" dirty="0" smtClean="0">
                <a:latin typeface="Courier New" panose="02070309020205020404" pitchFamily="49" charset="0"/>
                <a:cs typeface="Courier New" panose="02070309020205020404" pitchFamily="49" charset="0"/>
              </a:rPr>
              <a:t>-repo/roles/web.rb</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4"/>
          </p:nvPr>
        </p:nvSpPr>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dirty="0" smtClean="0">
                <a:solidFill>
                  <a:srgbClr val="7D868C"/>
                </a:solidFill>
              </a:rPr>
              <a:t>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19</a:t>
            </a:fld>
            <a:endParaRPr lang="en-US" dirty="0"/>
          </a:p>
        </p:txBody>
      </p:sp>
    </p:spTree>
    <p:extLst>
      <p:ext uri="{BB962C8B-B14F-4D97-AF65-F5344CB8AC3E}">
        <p14:creationId xmlns:p14="http://schemas.microsoft.com/office/powerpoint/2010/main" val="3123237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After completing this module, you should be able to</a:t>
            </a:r>
          </a:p>
          <a:p>
            <a:pPr marL="918610" lvl="1" indent="-609585">
              <a:buFont typeface="Wingdings" panose="05000000000000000000" pitchFamily="2" charset="2"/>
              <a:buChar char="Ø"/>
            </a:pPr>
            <a:r>
              <a:rPr lang="en-US" dirty="0"/>
              <a:t>Assign roles to nodes so you can better describe them and configure them in a similar </a:t>
            </a:r>
            <a:r>
              <a:rPr lang="en-US" dirty="0" smtClean="0"/>
              <a:t>manner.</a:t>
            </a:r>
            <a:endParaRPr lang="en-US" dirty="0"/>
          </a:p>
          <a:p>
            <a:pPr marL="309025" lvl="1"/>
            <a:endParaRPr lang="en-US" dirty="0" smtClean="0"/>
          </a:p>
          <a:p>
            <a:pPr marL="918610" lvl="1" indent="-609585">
              <a:buFont typeface="Arial" panose="020B0604020202020204" pitchFamily="34" charset="0"/>
              <a:buChar char="•"/>
            </a:pPr>
            <a:endParaRPr lang="en-US" dirty="0" smtClean="0"/>
          </a:p>
          <a:p>
            <a:pPr lvl="1"/>
            <a:endParaRPr lang="en-US" dirty="0"/>
          </a:p>
        </p:txBody>
      </p:sp>
      <p:sp>
        <p:nvSpPr>
          <p:cNvPr id="22" name="Footer Placeholder 21"/>
          <p:cNvSpPr>
            <a:spLocks noGrp="1"/>
          </p:cNvSpPr>
          <p:nvPr>
            <p:ph type="ftr" sz="quarter" idx="10"/>
          </p:nvPr>
        </p:nvSpPr>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dirty="0" smtClean="0">
                <a:solidFill>
                  <a:srgbClr val="7D868C"/>
                </a:solidFill>
              </a:rPr>
              <a:t>Chef Software Inc</a:t>
            </a:r>
            <a:r>
              <a:rPr lang="en-US" dirty="0" smtClean="0"/>
              <a:t>.</a:t>
            </a:r>
            <a:endParaRPr lang="en-US" dirty="0"/>
          </a:p>
        </p:txBody>
      </p:sp>
    </p:spTree>
    <p:extLst>
      <p:ext uri="{BB962C8B-B14F-4D97-AF65-F5344CB8AC3E}">
        <p14:creationId xmlns:p14="http://schemas.microsoft.com/office/powerpoint/2010/main" val="2180564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4743206"/>
          </a:xfrm>
        </p:spPr>
        <p:txBody>
          <a:bodyPr/>
          <a:lstStyle/>
          <a:p>
            <a:r>
              <a:rPr lang="en-US" dirty="0">
                <a:latin typeface="Courier New" panose="02070309020205020404" pitchFamily="49" charset="0"/>
                <a:cs typeface="Courier New" panose="02070309020205020404" pitchFamily="49" charset="0"/>
              </a:rPr>
              <a:t>Updated Role web!</a:t>
            </a:r>
          </a:p>
        </p:txBody>
      </p:sp>
      <p:sp>
        <p:nvSpPr>
          <p:cNvPr id="3" name="Title 2"/>
          <p:cNvSpPr>
            <a:spLocks noGrp="1"/>
          </p:cNvSpPr>
          <p:nvPr>
            <p:ph type="title"/>
          </p:nvPr>
        </p:nvSpPr>
        <p:spPr/>
        <p:txBody>
          <a:bodyPr/>
          <a:lstStyle/>
          <a:p>
            <a:r>
              <a:rPr lang="en-US" dirty="0" smtClean="0"/>
              <a:t>Lab: Upload the web.rb File</a:t>
            </a:r>
            <a:endParaRPr lang="en-US" dirty="0"/>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knife role from file web.rb</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dirty="0" smtClean="0">
                <a:solidFill>
                  <a:srgbClr val="7D868C"/>
                </a:solidFill>
              </a:rPr>
              <a:t>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20</a:t>
            </a:fld>
            <a:endParaRPr lang="en-US" dirty="0"/>
          </a:p>
        </p:txBody>
      </p:sp>
    </p:spTree>
    <p:extLst>
      <p:ext uri="{BB962C8B-B14F-4D97-AF65-F5344CB8AC3E}">
        <p14:creationId xmlns:p14="http://schemas.microsoft.com/office/powerpoint/2010/main" val="497758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3861814"/>
          </a:xfrm>
        </p:spPr>
        <p:txBody>
          <a:bodyPr/>
          <a:lstStyle/>
          <a:p>
            <a:r>
              <a:rPr lang="en-US" dirty="0" err="1" smtClean="0">
                <a:latin typeface="Courier New" panose="02070309020205020404" pitchFamily="49" charset="0"/>
                <a:cs typeface="Courier New" panose="02070309020205020404" pitchFamily="49" charset="0"/>
              </a:rPr>
              <a:t>load_balancer</a:t>
            </a:r>
            <a:endParaRPr lang="en-US" dirty="0" smtClean="0">
              <a:latin typeface="Courier New" panose="02070309020205020404" pitchFamily="49" charset="0"/>
              <a:cs typeface="Courier New" panose="02070309020205020404" pitchFamily="49" charset="0"/>
            </a:endParaRPr>
          </a:p>
          <a:p>
            <a:r>
              <a:rPr lang="en-US" dirty="0" smtClean="0">
                <a:latin typeface="Courier New" panose="02070309020205020404" pitchFamily="49" charset="0"/>
                <a:cs typeface="Courier New" panose="02070309020205020404" pitchFamily="49" charset="0"/>
              </a:rPr>
              <a:t>web</a:t>
            </a:r>
            <a:endParaRPr lang="en-US" dirty="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p:txBody>
          <a:bodyPr>
            <a:normAutofit fontScale="90000"/>
          </a:bodyPr>
          <a:lstStyle/>
          <a:p>
            <a:r>
              <a:rPr lang="en-US" dirty="0"/>
              <a:t>Lab: Verify </a:t>
            </a:r>
            <a:r>
              <a:rPr lang="en-US" dirty="0" smtClean="0"/>
              <a:t>the Role on </a:t>
            </a:r>
            <a:r>
              <a:rPr lang="en-US" dirty="0"/>
              <a:t>the Chef </a:t>
            </a:r>
            <a:r>
              <a:rPr lang="en-US" dirty="0" smtClean="0"/>
              <a:t>Server</a:t>
            </a:r>
            <a:r>
              <a:rPr lang="en-US" dirty="0"/>
              <a:t/>
            </a:r>
            <a:br>
              <a:rPr lang="en-US" dirty="0"/>
            </a:br>
            <a:r>
              <a:rPr lang="en-US" dirty="0"/>
              <a:t> </a:t>
            </a:r>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knife role list</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dirty="0" smtClean="0">
                <a:solidFill>
                  <a:srgbClr val="7D868C"/>
                </a:solidFill>
              </a:rPr>
              <a:t>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21</a:t>
            </a:fld>
            <a:endParaRPr lang="en-US" dirty="0"/>
          </a:p>
        </p:txBody>
      </p:sp>
    </p:spTree>
    <p:extLst>
      <p:ext uri="{BB962C8B-B14F-4D97-AF65-F5344CB8AC3E}">
        <p14:creationId xmlns:p14="http://schemas.microsoft.com/office/powerpoint/2010/main" val="2361718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4486282"/>
          </a:xfrm>
        </p:spPr>
        <p:txBody>
          <a:bodyPr/>
          <a:lstStyle/>
          <a:p>
            <a:r>
              <a:rPr lang="en-US" dirty="0">
                <a:latin typeface="Courier New" panose="02070309020205020404" pitchFamily="49" charset="0"/>
                <a:cs typeface="Courier New" panose="02070309020205020404" pitchFamily="49" charset="0"/>
              </a:rPr>
              <a:t>chef_type:           role</a:t>
            </a:r>
          </a:p>
          <a:p>
            <a:r>
              <a:rPr lang="en-US" dirty="0">
                <a:latin typeface="Courier New" panose="02070309020205020404" pitchFamily="49" charset="0"/>
                <a:cs typeface="Courier New" panose="02070309020205020404" pitchFamily="49" charset="0"/>
              </a:rPr>
              <a:t>default_attributes:</a:t>
            </a:r>
          </a:p>
          <a:p>
            <a:r>
              <a:rPr lang="en-US" dirty="0">
                <a:latin typeface="Courier New" panose="02070309020205020404" pitchFamily="49" charset="0"/>
                <a:cs typeface="Courier New" panose="02070309020205020404" pitchFamily="49" charset="0"/>
              </a:rPr>
              <a:t>description:         Web Server</a:t>
            </a:r>
          </a:p>
          <a:p>
            <a:r>
              <a:rPr lang="en-US" dirty="0">
                <a:latin typeface="Courier New" panose="02070309020205020404" pitchFamily="49" charset="0"/>
                <a:cs typeface="Courier New" panose="02070309020205020404" pitchFamily="49" charset="0"/>
              </a:rPr>
              <a:t>env_run_lists:</a:t>
            </a:r>
          </a:p>
          <a:p>
            <a:r>
              <a:rPr lang="en-US" dirty="0">
                <a:latin typeface="Courier New" panose="02070309020205020404" pitchFamily="49" charset="0"/>
                <a:cs typeface="Courier New" panose="02070309020205020404" pitchFamily="49" charset="0"/>
              </a:rPr>
              <a:t>json_class:          Chef::Role</a:t>
            </a:r>
          </a:p>
          <a:p>
            <a:r>
              <a:rPr lang="en-US" dirty="0">
                <a:latin typeface="Courier New" panose="02070309020205020404" pitchFamily="49" charset="0"/>
                <a:cs typeface="Courier New" panose="02070309020205020404" pitchFamily="49" charset="0"/>
              </a:rPr>
              <a:t>name:                web</a:t>
            </a:r>
          </a:p>
          <a:p>
            <a:r>
              <a:rPr lang="en-US" dirty="0">
                <a:latin typeface="Courier New" panose="02070309020205020404" pitchFamily="49" charset="0"/>
                <a:cs typeface="Courier New" panose="02070309020205020404" pitchFamily="49" charset="0"/>
              </a:rPr>
              <a:t>override_attributes:</a:t>
            </a:r>
          </a:p>
          <a:p>
            <a:r>
              <a:rPr lang="en-US" dirty="0">
                <a:latin typeface="Courier New" panose="02070309020205020404" pitchFamily="49" charset="0"/>
                <a:cs typeface="Courier New" panose="02070309020205020404" pitchFamily="49" charset="0"/>
              </a:rPr>
              <a:t>run_list:            recipe[apache]</a:t>
            </a:r>
          </a:p>
        </p:txBody>
      </p:sp>
      <p:sp>
        <p:nvSpPr>
          <p:cNvPr id="3" name="Title 2"/>
          <p:cNvSpPr>
            <a:spLocks noGrp="1"/>
          </p:cNvSpPr>
          <p:nvPr>
            <p:ph type="title"/>
          </p:nvPr>
        </p:nvSpPr>
        <p:spPr>
          <a:xfrm>
            <a:off x="609600" y="304800"/>
            <a:ext cx="15448156" cy="783321"/>
          </a:xfrm>
        </p:spPr>
        <p:txBody>
          <a:bodyPr>
            <a:normAutofit fontScale="90000"/>
          </a:bodyPr>
          <a:lstStyle/>
          <a:p>
            <a:r>
              <a:rPr lang="en-US" dirty="0"/>
              <a:t>Lab: </a:t>
            </a:r>
            <a:r>
              <a:rPr lang="en-US" dirty="0" smtClean="0"/>
              <a:t>Verify Specific Information About </a:t>
            </a:r>
            <a:r>
              <a:rPr lang="en-US" dirty="0"/>
              <a:t>the R</a:t>
            </a:r>
            <a:r>
              <a:rPr lang="en-US" dirty="0" smtClean="0"/>
              <a:t>ole</a:t>
            </a:r>
            <a:endParaRPr lang="en-US" dirty="0"/>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knife role show web</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dirty="0" smtClean="0">
                <a:solidFill>
                  <a:srgbClr val="7D868C"/>
                </a:solidFill>
              </a:rPr>
              <a:t>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22</a:t>
            </a:fld>
            <a:endParaRPr lang="en-US" dirty="0"/>
          </a:p>
        </p:txBody>
      </p:sp>
    </p:spTree>
    <p:extLst>
      <p:ext uri="{BB962C8B-B14F-4D97-AF65-F5344CB8AC3E}">
        <p14:creationId xmlns:p14="http://schemas.microsoft.com/office/powerpoint/2010/main" val="2671893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3460370"/>
          </a:xfrm>
        </p:spPr>
        <p:txBody>
          <a:bodyPr/>
          <a:lstStyle/>
          <a:p>
            <a:r>
              <a:rPr lang="en-US" dirty="0">
                <a:latin typeface="Courier New" panose="02070309020205020404" pitchFamily="49" charset="0"/>
                <a:cs typeface="Courier New" panose="02070309020205020404" pitchFamily="49" charset="0"/>
              </a:rPr>
              <a:t>node1:</a:t>
            </a:r>
          </a:p>
          <a:p>
            <a:r>
              <a:rPr lang="en-US" dirty="0">
                <a:latin typeface="Courier New" panose="02070309020205020404" pitchFamily="49" charset="0"/>
                <a:cs typeface="Courier New" panose="02070309020205020404" pitchFamily="49" charset="0"/>
              </a:rPr>
              <a:t>  run_list: role[web]</a:t>
            </a:r>
          </a:p>
        </p:txBody>
      </p:sp>
      <p:sp>
        <p:nvSpPr>
          <p:cNvPr id="3" name="Title 2"/>
          <p:cNvSpPr>
            <a:spLocks noGrp="1"/>
          </p:cNvSpPr>
          <p:nvPr>
            <p:ph type="title"/>
          </p:nvPr>
        </p:nvSpPr>
        <p:spPr/>
        <p:txBody>
          <a:bodyPr/>
          <a:lstStyle/>
          <a:p>
            <a:r>
              <a:rPr lang="en-US" dirty="0"/>
              <a:t>Lab: Set node1's </a:t>
            </a:r>
            <a:r>
              <a:rPr lang="en-US" dirty="0" smtClean="0"/>
              <a:t>Run List </a:t>
            </a:r>
            <a:endParaRPr lang="en-US" dirty="0"/>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knife node run_list set node1 "role[web]"</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dirty="0" smtClean="0">
                <a:solidFill>
                  <a:srgbClr val="7D868C"/>
                </a:solidFill>
              </a:rPr>
              <a:t>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23</a:t>
            </a:fld>
            <a:endParaRPr lang="en-US" dirty="0"/>
          </a:p>
        </p:txBody>
      </p:sp>
    </p:spTree>
    <p:extLst>
      <p:ext uri="{BB962C8B-B14F-4D97-AF65-F5344CB8AC3E}">
        <p14:creationId xmlns:p14="http://schemas.microsoft.com/office/powerpoint/2010/main" val="1396101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3881638"/>
          </a:xfrm>
        </p:spPr>
        <p:txBody>
          <a:bodyPr/>
          <a:lstStyle/>
          <a:p>
            <a:r>
              <a:rPr lang="en-US" dirty="0" smtClean="0">
                <a:latin typeface="Courier New" panose="02070309020205020404" pitchFamily="49" charset="0"/>
                <a:cs typeface="Courier New" panose="02070309020205020404" pitchFamily="49" charset="0"/>
              </a:rPr>
              <a:t>node3:</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run_list: role[web]</a:t>
            </a:r>
          </a:p>
        </p:txBody>
      </p:sp>
      <p:sp>
        <p:nvSpPr>
          <p:cNvPr id="3" name="Title 2"/>
          <p:cNvSpPr>
            <a:spLocks noGrp="1"/>
          </p:cNvSpPr>
          <p:nvPr>
            <p:ph type="title"/>
          </p:nvPr>
        </p:nvSpPr>
        <p:spPr/>
        <p:txBody>
          <a:bodyPr/>
          <a:lstStyle/>
          <a:p>
            <a:r>
              <a:rPr lang="en-US" dirty="0"/>
              <a:t>Lab: Set </a:t>
            </a:r>
            <a:r>
              <a:rPr lang="en-US" dirty="0" smtClean="0"/>
              <a:t>node3's </a:t>
            </a:r>
            <a:r>
              <a:rPr lang="en-US" dirty="0"/>
              <a:t>Run List </a:t>
            </a:r>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knife node run_list set node3 "role[web]"</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dirty="0" smtClean="0">
                <a:solidFill>
                  <a:srgbClr val="7D868C"/>
                </a:solidFill>
              </a:rPr>
              <a:t>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24</a:t>
            </a:fld>
            <a:endParaRPr lang="en-US" dirty="0"/>
          </a:p>
        </p:txBody>
      </p:sp>
    </p:spTree>
    <p:extLst>
      <p:ext uri="{BB962C8B-B14F-4D97-AF65-F5344CB8AC3E}">
        <p14:creationId xmlns:p14="http://schemas.microsoft.com/office/powerpoint/2010/main" val="2276519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9867"/>
            <a:ext cx="14423693" cy="5821684"/>
          </a:xfrm>
        </p:spPr>
        <p:txBody>
          <a:bodyPr/>
          <a:lstStyle/>
          <a:p>
            <a:r>
              <a:rPr lang="en-US" sz="2200" dirty="0">
                <a:latin typeface="Courier New" panose="02070309020205020404" pitchFamily="49" charset="0"/>
                <a:cs typeface="Courier New" panose="02070309020205020404" pitchFamily="49" charset="0"/>
              </a:rPr>
              <a:t>ec2-54-175-46-24.compute-1.amazonaws.com  Starting Chef Client, version 12.3.0</a:t>
            </a:r>
          </a:p>
          <a:p>
            <a:r>
              <a:rPr lang="en-US" sz="2200" dirty="0">
                <a:latin typeface="Courier New" panose="02070309020205020404" pitchFamily="49" charset="0"/>
                <a:cs typeface="Courier New" panose="02070309020205020404" pitchFamily="49" charset="0"/>
              </a:rPr>
              <a:t>ec2-54-210-86-164.compute-1.amazonaws.com Starting Chef Client, version 12.3.0</a:t>
            </a:r>
          </a:p>
          <a:p>
            <a:r>
              <a:rPr lang="en-US" sz="2200" dirty="0">
                <a:latin typeface="Courier New" panose="02070309020205020404" pitchFamily="49" charset="0"/>
                <a:cs typeface="Courier New" panose="02070309020205020404" pitchFamily="49" charset="0"/>
              </a:rPr>
              <a:t>ec2-54-210-86-164.compute-1.amazonaws.com resolving cookbooks for run list: ["apache"]</a:t>
            </a:r>
          </a:p>
          <a:p>
            <a:r>
              <a:rPr lang="en-US" sz="2200" dirty="0">
                <a:latin typeface="Courier New" panose="02070309020205020404" pitchFamily="49" charset="0"/>
                <a:cs typeface="Courier New" panose="02070309020205020404" pitchFamily="49" charset="0"/>
              </a:rPr>
              <a:t>ec2-54-175-46-24.compute-1.amazonaws.com  resolving cookbooks for run list: ["apache"]</a:t>
            </a:r>
          </a:p>
          <a:p>
            <a:r>
              <a:rPr lang="en-US" sz="2200" dirty="0">
                <a:latin typeface="Courier New" panose="02070309020205020404" pitchFamily="49" charset="0"/>
                <a:cs typeface="Courier New" panose="02070309020205020404" pitchFamily="49" charset="0"/>
              </a:rPr>
              <a:t>ec2-54-210-86-164.compute-1.amazonaws.com Synchronizing Cookbooks:</a:t>
            </a:r>
          </a:p>
          <a:p>
            <a:r>
              <a:rPr lang="en-US" sz="2200" dirty="0">
                <a:latin typeface="Courier New" panose="02070309020205020404" pitchFamily="49" charset="0"/>
                <a:cs typeface="Courier New" panose="02070309020205020404" pitchFamily="49" charset="0"/>
              </a:rPr>
              <a:t>ec2-54-210-86-164.compute-1.amazonaws.com   - apache</a:t>
            </a:r>
          </a:p>
          <a:p>
            <a:r>
              <a:rPr lang="en-US" sz="2200" dirty="0">
                <a:latin typeface="Courier New" panose="02070309020205020404" pitchFamily="49" charset="0"/>
                <a:cs typeface="Courier New" panose="02070309020205020404" pitchFamily="49" charset="0"/>
              </a:rPr>
              <a:t>ec2-54-210-86-164.compute-1.amazonaws.com Compiling Cookbooks...</a:t>
            </a:r>
          </a:p>
          <a:p>
            <a:r>
              <a:rPr lang="en-US" sz="2200" dirty="0">
                <a:latin typeface="Courier New" panose="02070309020205020404" pitchFamily="49" charset="0"/>
                <a:cs typeface="Courier New" panose="02070309020205020404" pitchFamily="49" charset="0"/>
              </a:rPr>
              <a:t>ec2-54-210-86-164.compute-1.amazonaws.com Converging 3 resources</a:t>
            </a:r>
          </a:p>
          <a:p>
            <a:r>
              <a:rPr lang="en-US" sz="2200" dirty="0">
                <a:latin typeface="Courier New" panose="02070309020205020404" pitchFamily="49" charset="0"/>
                <a:cs typeface="Courier New" panose="02070309020205020404" pitchFamily="49" charset="0"/>
              </a:rPr>
              <a:t>ec2-54-210-86-164.compute-1.amazonaws.com Recipe: apache::server</a:t>
            </a:r>
          </a:p>
          <a:p>
            <a:r>
              <a:rPr lang="en-US" sz="2200" dirty="0">
                <a:latin typeface="Courier New" panose="02070309020205020404" pitchFamily="49" charset="0"/>
                <a:cs typeface="Courier New" panose="02070309020205020404" pitchFamily="49" charset="0"/>
              </a:rPr>
              <a:t>ec2-54-175-46-24.compute-1.amazonaws.com  Synchronizing Cookbooks:</a:t>
            </a:r>
          </a:p>
          <a:p>
            <a:r>
              <a:rPr lang="en-US" sz="2200" dirty="0">
                <a:latin typeface="Courier New" panose="02070309020205020404" pitchFamily="49" charset="0"/>
                <a:cs typeface="Courier New" panose="02070309020205020404" pitchFamily="49" charset="0"/>
              </a:rPr>
              <a:t>ec2-54-175-46-24.compute-1.amazonaws.com    - </a:t>
            </a:r>
            <a:r>
              <a:rPr lang="en-US" sz="2200" dirty="0" smtClean="0">
                <a:latin typeface="Courier New" panose="02070309020205020404" pitchFamily="49" charset="0"/>
                <a:cs typeface="Courier New" panose="02070309020205020404" pitchFamily="49" charset="0"/>
              </a:rPr>
              <a:t>apache</a:t>
            </a:r>
            <a:endParaRPr lang="en-US" sz="2200" dirty="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p:txBody>
          <a:bodyPr/>
          <a:lstStyle/>
          <a:p>
            <a:r>
              <a:rPr lang="en-US" dirty="0" smtClean="0"/>
              <a:t>Lab: Converge All Web Nodes</a:t>
            </a:r>
            <a:endParaRPr lang="en-US" dirty="0"/>
          </a:p>
        </p:txBody>
      </p:sp>
      <p:sp>
        <p:nvSpPr>
          <p:cNvPr id="4" name="Text Placeholder 3"/>
          <p:cNvSpPr>
            <a:spLocks noGrp="1"/>
          </p:cNvSpPr>
          <p:nvPr>
            <p:ph type="body" sz="quarter" idx="11"/>
          </p:nvPr>
        </p:nvSpPr>
        <p:spPr>
          <a:xfrm>
            <a:off x="1121104" y="1320216"/>
            <a:ext cx="14422528" cy="762583"/>
          </a:xfrm>
        </p:spPr>
        <p:txBody>
          <a:bodyPr/>
          <a:lstStyle/>
          <a:p>
            <a:r>
              <a:rPr lang="en-US" sz="3200" dirty="0">
                <a:latin typeface="Courier New" panose="02070309020205020404" pitchFamily="49" charset="0"/>
                <a:cs typeface="Courier New" panose="02070309020205020404" pitchFamily="49" charset="0"/>
              </a:rPr>
              <a:t>$ knife </a:t>
            </a:r>
            <a:r>
              <a:rPr lang="en-US" sz="3200" dirty="0" err="1">
                <a:latin typeface="Courier New" panose="02070309020205020404" pitchFamily="49" charset="0"/>
                <a:cs typeface="Courier New" panose="02070309020205020404" pitchFamily="49" charset="0"/>
              </a:rPr>
              <a:t>ssh</a:t>
            </a:r>
            <a:r>
              <a:rPr lang="en-US" sz="3200" dirty="0">
                <a:latin typeface="Courier New" panose="02070309020205020404" pitchFamily="49" charset="0"/>
                <a:cs typeface="Courier New" panose="02070309020205020404" pitchFamily="49" charset="0"/>
              </a:rPr>
              <a:t> </a:t>
            </a:r>
            <a:r>
              <a:rPr lang="en-US" sz="3200" dirty="0" smtClean="0">
                <a:latin typeface="Courier New" panose="02070309020205020404" pitchFamily="49" charset="0"/>
                <a:cs typeface="Courier New" panose="02070309020205020404" pitchFamily="49" charset="0"/>
              </a:rPr>
              <a:t>"</a:t>
            </a:r>
            <a:r>
              <a:rPr lang="en-US" sz="3200" dirty="0" err="1" smtClean="0">
                <a:latin typeface="Courier New" panose="02070309020205020404" pitchFamily="49" charset="0"/>
                <a:cs typeface="Courier New" panose="02070309020205020404" pitchFamily="49" charset="0"/>
              </a:rPr>
              <a:t>role:web</a:t>
            </a:r>
            <a:r>
              <a:rPr lang="en-US" sz="3200" dirty="0" smtClean="0">
                <a:latin typeface="Courier New" panose="02070309020205020404" pitchFamily="49" charset="0"/>
                <a:cs typeface="Courier New" panose="02070309020205020404" pitchFamily="49" charset="0"/>
              </a:rPr>
              <a:t>" </a:t>
            </a:r>
            <a:r>
              <a:rPr lang="en-US" sz="3200" dirty="0">
                <a:latin typeface="Courier New" panose="02070309020205020404" pitchFamily="49" charset="0"/>
                <a:cs typeface="Courier New" panose="02070309020205020404" pitchFamily="49" charset="0"/>
              </a:rPr>
              <a:t>-x USER -P </a:t>
            </a:r>
            <a:r>
              <a:rPr lang="en-US" sz="3200" dirty="0" smtClean="0">
                <a:latin typeface="Courier New" panose="02070309020205020404" pitchFamily="49" charset="0"/>
                <a:cs typeface="Courier New" panose="02070309020205020404" pitchFamily="49" charset="0"/>
              </a:rPr>
              <a:t>PWD "sudo chef-client"</a:t>
            </a:r>
            <a:endParaRPr lang="en-US" sz="3200"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dirty="0" smtClean="0">
                <a:solidFill>
                  <a:srgbClr val="7D868C"/>
                </a:solidFill>
              </a:rPr>
              <a:t>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25</a:t>
            </a:fld>
            <a:endParaRPr lang="en-US" dirty="0"/>
          </a:p>
        </p:txBody>
      </p:sp>
    </p:spTree>
    <p:extLst>
      <p:ext uri="{BB962C8B-B14F-4D97-AF65-F5344CB8AC3E}">
        <p14:creationId xmlns:p14="http://schemas.microsoft.com/office/powerpoint/2010/main" val="3614293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Roles for Everyone</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ü"/>
            </a:pPr>
            <a:r>
              <a:rPr lang="en-US" dirty="0"/>
              <a:t>Give our </a:t>
            </a:r>
            <a:r>
              <a:rPr lang="en-US" dirty="0" smtClean="0"/>
              <a:t>load balancer node </a:t>
            </a:r>
            <a:r>
              <a:rPr lang="en-US" dirty="0"/>
              <a:t>a </a:t>
            </a:r>
            <a:r>
              <a:rPr lang="en-US" dirty="0" smtClean="0"/>
              <a:t>"</a:t>
            </a:r>
            <a:r>
              <a:rPr lang="en-US" dirty="0" err="1" smtClean="0"/>
              <a:t>load_balancer</a:t>
            </a:r>
            <a:r>
              <a:rPr lang="en-US" dirty="0" smtClean="0"/>
              <a:t>" Role</a:t>
            </a:r>
          </a:p>
          <a:p>
            <a:pPr marL="380990" indent="-380990">
              <a:buFont typeface="Wingdings" charset="2"/>
              <a:buChar char="ü"/>
            </a:pPr>
            <a:r>
              <a:rPr lang="en-US" dirty="0" smtClean="0"/>
              <a:t>Give our web nodes a "web" Role</a:t>
            </a:r>
          </a:p>
        </p:txBody>
      </p:sp>
      <p:sp>
        <p:nvSpPr>
          <p:cNvPr id="4" name="Content Placeholder 3"/>
          <p:cNvSpPr>
            <a:spLocks noGrp="1"/>
          </p:cNvSpPr>
          <p:nvPr>
            <p:ph sz="quarter" idx="11"/>
          </p:nvPr>
        </p:nvSpPr>
        <p:spPr/>
        <p:txBody>
          <a:bodyPr/>
          <a:lstStyle/>
          <a:p>
            <a:r>
              <a:rPr lang="en-US" dirty="0" smtClean="0"/>
              <a:t>We will give our nodes a role to better describe them and so we can configure them in a similar manner.</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dirty="0" smtClean="0">
                <a:solidFill>
                  <a:srgbClr val="7D868C"/>
                </a:solidFill>
              </a:rPr>
              <a:t>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26</a:t>
            </a:fld>
            <a:endParaRPr lang="en-US" dirty="0"/>
          </a:p>
        </p:txBody>
      </p:sp>
    </p:spTree>
    <p:extLst>
      <p:ext uri="{BB962C8B-B14F-4D97-AF65-F5344CB8AC3E}">
        <p14:creationId xmlns:p14="http://schemas.microsoft.com/office/powerpoint/2010/main" val="30818181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Discussion</a:t>
            </a:r>
            <a:endParaRPr lang="en-US" dirty="0"/>
          </a:p>
        </p:txBody>
      </p:sp>
      <p:sp>
        <p:nvSpPr>
          <p:cNvPr id="3" name="Subtitle 2"/>
          <p:cNvSpPr>
            <a:spLocks noGrp="1"/>
          </p:cNvSpPr>
          <p:nvPr>
            <p:ph type="subTitle" idx="1"/>
          </p:nvPr>
        </p:nvSpPr>
        <p:spPr>
          <a:xfrm>
            <a:off x="3013754" y="3505073"/>
            <a:ext cx="10974132" cy="4191205"/>
          </a:xfrm>
        </p:spPr>
        <p:txBody>
          <a:bodyPr>
            <a:normAutofit/>
          </a:bodyPr>
          <a:lstStyle/>
          <a:p>
            <a:r>
              <a:rPr lang="en-US" dirty="0" smtClean="0"/>
              <a:t>What are the benefits of using roles? What are the drawbacks?</a:t>
            </a:r>
          </a:p>
          <a:p>
            <a:endParaRPr lang="en-US" dirty="0"/>
          </a:p>
          <a:p>
            <a:r>
              <a:rPr lang="en-US" dirty="0" smtClean="0"/>
              <a:t>Roles can contain roles. How many of these nested roles would make sense?</a:t>
            </a:r>
          </a:p>
        </p:txBody>
      </p:sp>
      <p:sp>
        <p:nvSpPr>
          <p:cNvPr id="4" name="Footer Placeholder 3"/>
          <p:cNvSpPr>
            <a:spLocks noGrp="1"/>
          </p:cNvSpPr>
          <p:nvPr>
            <p:ph type="ftr" sz="quarter" idx="15"/>
          </p:nvPr>
        </p:nvSpPr>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smtClean="0">
                <a:solidFill>
                  <a:srgbClr val="7D868C"/>
                </a:solidFill>
              </a:rPr>
              <a:t>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27</a:t>
            </a:fld>
            <a:endParaRPr lang="en-US" dirty="0"/>
          </a:p>
        </p:txBody>
      </p:sp>
    </p:spTree>
    <p:extLst>
      <p:ext uri="{BB962C8B-B14F-4D97-AF65-F5344CB8AC3E}">
        <p14:creationId xmlns:p14="http://schemas.microsoft.com/office/powerpoint/2010/main" val="19966103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Q&amp;A</a:t>
            </a:r>
            <a:endParaRPr lang="en-US" dirty="0"/>
          </a:p>
        </p:txBody>
      </p:sp>
      <p:sp>
        <p:nvSpPr>
          <p:cNvPr id="3" name="Subtitle 2"/>
          <p:cNvSpPr>
            <a:spLocks noGrp="1"/>
          </p:cNvSpPr>
          <p:nvPr>
            <p:ph type="subTitle" idx="1"/>
          </p:nvPr>
        </p:nvSpPr>
        <p:spPr/>
        <p:txBody>
          <a:bodyPr/>
          <a:lstStyle/>
          <a:p>
            <a:r>
              <a:rPr lang="en-US" dirty="0" smtClean="0"/>
              <a:t>What questions can we help you answer?</a:t>
            </a:r>
          </a:p>
          <a:p>
            <a:pPr marL="571500" indent="-571500">
              <a:buFont typeface="Arial"/>
              <a:buChar char="•"/>
            </a:pPr>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dirty="0" smtClean="0">
                <a:solidFill>
                  <a:srgbClr val="7D868C"/>
                </a:solidFill>
              </a:rPr>
              <a:t>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28</a:t>
            </a:fld>
            <a:endParaRPr lang="en-US" dirty="0"/>
          </a:p>
        </p:txBody>
      </p:sp>
    </p:spTree>
    <p:extLst>
      <p:ext uri="{BB962C8B-B14F-4D97-AF65-F5344CB8AC3E}">
        <p14:creationId xmlns:p14="http://schemas.microsoft.com/office/powerpoint/2010/main" val="4001119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dirty="0" smtClean="0">
                <a:solidFill>
                  <a:srgbClr val="7D868C"/>
                </a:solidFill>
              </a:rPr>
              <a:t>Chef Software Inc</a:t>
            </a:r>
            <a:r>
              <a:rPr lang="en-US" dirty="0" smtClean="0"/>
              <a:t>.</a:t>
            </a:r>
            <a:endParaRPr lang="en-US" dirty="0"/>
          </a:p>
        </p:txBody>
      </p:sp>
    </p:spTree>
    <p:extLst>
      <p:ext uri="{BB962C8B-B14F-4D97-AF65-F5344CB8AC3E}">
        <p14:creationId xmlns:p14="http://schemas.microsoft.com/office/powerpoint/2010/main" val="39853853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latin typeface="+mn-lt"/>
                <a:cs typeface="Inconsolata"/>
              </a:rPr>
              <a:t>Roles</a:t>
            </a:r>
            <a:endParaRPr lang="en-US" dirty="0">
              <a:latin typeface="+mn-lt"/>
              <a:cs typeface="Inconsolata"/>
            </a:endParaRPr>
          </a:p>
        </p:txBody>
      </p:sp>
      <p:sp>
        <p:nvSpPr>
          <p:cNvPr id="3" name="Subtitle 2"/>
          <p:cNvSpPr>
            <a:spLocks noGrp="1"/>
          </p:cNvSpPr>
          <p:nvPr>
            <p:ph type="subTitle" idx="1"/>
          </p:nvPr>
        </p:nvSpPr>
        <p:spPr/>
        <p:txBody>
          <a:bodyPr/>
          <a:lstStyle/>
          <a:p>
            <a:r>
              <a:rPr lang="en-US" dirty="0"/>
              <a:t>A role describes a run list of recipes that are executed on the node. </a:t>
            </a:r>
            <a:endParaRPr lang="en-US" dirty="0" smtClean="0"/>
          </a:p>
          <a:p>
            <a:endParaRPr lang="en-US" dirty="0"/>
          </a:p>
          <a:p>
            <a:r>
              <a:rPr lang="en-US" dirty="0" smtClean="0"/>
              <a:t>A </a:t>
            </a:r>
            <a:r>
              <a:rPr lang="en-US" dirty="0"/>
              <a:t>role may also define new defaults or overrides for existing cookbook attribute values. </a:t>
            </a:r>
          </a:p>
        </p:txBody>
      </p:sp>
      <p:sp>
        <p:nvSpPr>
          <p:cNvPr id="5" name="Footer Placeholder 4"/>
          <p:cNvSpPr>
            <a:spLocks noGrp="1"/>
          </p:cNvSpPr>
          <p:nvPr>
            <p:ph type="ftr" sz="quarter" idx="14"/>
          </p:nvPr>
        </p:nvSpPr>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dirty="0" smtClean="0">
                <a:solidFill>
                  <a:srgbClr val="7D868C"/>
                </a:solidFill>
              </a:rPr>
              <a:t>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3</a:t>
            </a:fld>
            <a:endParaRPr lang="en-US" dirty="0"/>
          </a:p>
        </p:txBody>
      </p:sp>
    </p:spTree>
    <p:extLst>
      <p:ext uri="{BB962C8B-B14F-4D97-AF65-F5344CB8AC3E}">
        <p14:creationId xmlns:p14="http://schemas.microsoft.com/office/powerpoint/2010/main" val="795059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latin typeface="+mn-lt"/>
                <a:cs typeface="Inconsolata"/>
              </a:rPr>
              <a:t>Roles</a:t>
            </a:r>
            <a:endParaRPr lang="en-US" dirty="0">
              <a:latin typeface="+mn-lt"/>
              <a:cs typeface="Inconsolata"/>
            </a:endParaRPr>
          </a:p>
        </p:txBody>
      </p:sp>
      <p:sp>
        <p:nvSpPr>
          <p:cNvPr id="3" name="Subtitle 2"/>
          <p:cNvSpPr>
            <a:spLocks noGrp="1"/>
          </p:cNvSpPr>
          <p:nvPr>
            <p:ph type="subTitle" idx="1"/>
          </p:nvPr>
        </p:nvSpPr>
        <p:spPr/>
        <p:txBody>
          <a:bodyPr/>
          <a:lstStyle/>
          <a:p>
            <a:r>
              <a:rPr lang="en-US" dirty="0"/>
              <a:t>When you assign a role to a node you do so in its run list. </a:t>
            </a:r>
            <a:endParaRPr lang="en-US" dirty="0" smtClean="0"/>
          </a:p>
          <a:p>
            <a:endParaRPr lang="en-US" dirty="0"/>
          </a:p>
          <a:p>
            <a:r>
              <a:rPr lang="en-US" dirty="0" smtClean="0"/>
              <a:t>This </a:t>
            </a:r>
            <a:r>
              <a:rPr lang="en-US" dirty="0"/>
              <a:t>allows </a:t>
            </a:r>
            <a:r>
              <a:rPr lang="en-US" dirty="0" smtClean="0"/>
              <a:t>you to </a:t>
            </a:r>
            <a:r>
              <a:rPr lang="en-US" dirty="0"/>
              <a:t>configure many nodes in a </a:t>
            </a:r>
            <a:r>
              <a:rPr lang="en-US" dirty="0" smtClean="0"/>
              <a:t>similar fashion.</a:t>
            </a:r>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dirty="0" smtClean="0">
                <a:solidFill>
                  <a:srgbClr val="7D868C"/>
                </a:solidFill>
              </a:rPr>
              <a:t>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4</a:t>
            </a:fld>
            <a:endParaRPr lang="en-US" dirty="0"/>
          </a:p>
        </p:txBody>
      </p:sp>
    </p:spTree>
    <p:extLst>
      <p:ext uri="{BB962C8B-B14F-4D97-AF65-F5344CB8AC3E}">
        <p14:creationId xmlns:p14="http://schemas.microsoft.com/office/powerpoint/2010/main" val="2349931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GE: Roles for Everyone</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q"/>
            </a:pPr>
            <a:r>
              <a:rPr lang="en-US" dirty="0"/>
              <a:t>Give our </a:t>
            </a:r>
            <a:r>
              <a:rPr lang="en-US" dirty="0" smtClean="0"/>
              <a:t>load balancer node </a:t>
            </a:r>
            <a:r>
              <a:rPr lang="en-US" dirty="0"/>
              <a:t>a </a:t>
            </a:r>
            <a:r>
              <a:rPr lang="en-US" dirty="0" smtClean="0"/>
              <a:t>"</a:t>
            </a:r>
            <a:r>
              <a:rPr lang="en-US" dirty="0" err="1" smtClean="0"/>
              <a:t>load_balancer</a:t>
            </a:r>
            <a:r>
              <a:rPr lang="en-US" dirty="0" smtClean="0"/>
              <a:t>" Role</a:t>
            </a:r>
          </a:p>
          <a:p>
            <a:pPr marL="380990" indent="-380990">
              <a:buFont typeface="Wingdings" charset="2"/>
              <a:buChar char="q"/>
            </a:pPr>
            <a:r>
              <a:rPr lang="en-US" dirty="0" smtClean="0"/>
              <a:t>Give our web nodes a "web" Role</a:t>
            </a:r>
          </a:p>
        </p:txBody>
      </p:sp>
      <p:sp>
        <p:nvSpPr>
          <p:cNvPr id="4" name="Content Placeholder 3"/>
          <p:cNvSpPr>
            <a:spLocks noGrp="1"/>
          </p:cNvSpPr>
          <p:nvPr>
            <p:ph sz="quarter" idx="11"/>
          </p:nvPr>
        </p:nvSpPr>
        <p:spPr/>
        <p:txBody>
          <a:bodyPr/>
          <a:lstStyle/>
          <a:p>
            <a:r>
              <a:rPr lang="en-US" dirty="0" smtClean="0"/>
              <a:t>We will give our nodes a role to better describe them and so we can configure them in a similar manner.</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dirty="0" smtClean="0">
                <a:solidFill>
                  <a:srgbClr val="7D868C"/>
                </a:solidFill>
              </a:rPr>
              <a:t>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5</a:t>
            </a:fld>
            <a:endParaRPr lang="en-US" dirty="0"/>
          </a:p>
        </p:txBody>
      </p:sp>
    </p:spTree>
    <p:extLst>
      <p:ext uri="{BB962C8B-B14F-4D97-AF65-F5344CB8AC3E}">
        <p14:creationId xmlns:p14="http://schemas.microsoft.com/office/powerpoint/2010/main" val="446811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733321"/>
            <a:ext cx="14423693" cy="5413753"/>
          </a:xfrm>
        </p:spPr>
        <p:txBody>
          <a:bodyPr/>
          <a:lstStyle/>
          <a:p>
            <a:r>
              <a:rPr lang="en-US" dirty="0">
                <a:latin typeface="Courier New" panose="02070309020205020404" pitchFamily="49" charset="0"/>
                <a:cs typeface="Courier New" panose="02070309020205020404" pitchFamily="49" charset="0"/>
              </a:rPr>
              <a:t>** ROLE COMMANDS **</a:t>
            </a:r>
          </a:p>
          <a:p>
            <a:r>
              <a:rPr lang="en-US" dirty="0">
                <a:latin typeface="Courier New" panose="02070309020205020404" pitchFamily="49" charset="0"/>
                <a:cs typeface="Courier New" panose="02070309020205020404" pitchFamily="49" charset="0"/>
              </a:rPr>
              <a:t>knife role bulk delete REGEX (options)</a:t>
            </a:r>
          </a:p>
          <a:p>
            <a:r>
              <a:rPr lang="en-US" dirty="0">
                <a:latin typeface="Courier New" panose="02070309020205020404" pitchFamily="49" charset="0"/>
                <a:cs typeface="Courier New" panose="02070309020205020404" pitchFamily="49" charset="0"/>
              </a:rPr>
              <a:t>knife role create ROLE (options)</a:t>
            </a:r>
          </a:p>
          <a:p>
            <a:r>
              <a:rPr lang="en-US" dirty="0">
                <a:latin typeface="Courier New" panose="02070309020205020404" pitchFamily="49" charset="0"/>
                <a:cs typeface="Courier New" panose="02070309020205020404" pitchFamily="49" charset="0"/>
              </a:rPr>
              <a:t>knife role delete ROLE (options)</a:t>
            </a:r>
          </a:p>
          <a:p>
            <a:r>
              <a:rPr lang="en-US" dirty="0">
                <a:latin typeface="Courier New" panose="02070309020205020404" pitchFamily="49" charset="0"/>
                <a:cs typeface="Courier New" panose="02070309020205020404" pitchFamily="49" charset="0"/>
              </a:rPr>
              <a:t>knife role edit ROLE (options)</a:t>
            </a:r>
          </a:p>
          <a:p>
            <a:r>
              <a:rPr lang="en-US" dirty="0">
                <a:latin typeface="Courier New" panose="02070309020205020404" pitchFamily="49" charset="0"/>
                <a:cs typeface="Courier New" panose="02070309020205020404" pitchFamily="49" charset="0"/>
              </a:rPr>
              <a:t>knife role env_run_list add [ROLE] [ENVIRONMENT] [ENTRY[,ENTRY]] (options)</a:t>
            </a:r>
          </a:p>
          <a:p>
            <a:r>
              <a:rPr lang="en-US" dirty="0">
                <a:latin typeface="Courier New" panose="02070309020205020404" pitchFamily="49" charset="0"/>
                <a:cs typeface="Courier New" panose="02070309020205020404" pitchFamily="49" charset="0"/>
              </a:rPr>
              <a:t>knife role env_run_list clear [ROLE] [ENVIRONMENT]</a:t>
            </a:r>
          </a:p>
          <a:p>
            <a:r>
              <a:rPr lang="en-US" dirty="0">
                <a:latin typeface="Courier New" panose="02070309020205020404" pitchFamily="49" charset="0"/>
                <a:cs typeface="Courier New" panose="02070309020205020404" pitchFamily="49" charset="0"/>
              </a:rPr>
              <a:t>knife role env_run_list remove [ROLE] [ENVIRONMENT] [ENTRIES]</a:t>
            </a:r>
          </a:p>
          <a:p>
            <a:r>
              <a:rPr lang="en-US" dirty="0">
                <a:latin typeface="Courier New" panose="02070309020205020404" pitchFamily="49" charset="0"/>
                <a:cs typeface="Courier New" panose="02070309020205020404" pitchFamily="49" charset="0"/>
              </a:rPr>
              <a:t>knife role env_run_list replace [ROLE] [ENVIRONMENT] [OLD_ENTRY] [NEW_ENTRY]</a:t>
            </a:r>
          </a:p>
          <a:p>
            <a:r>
              <a:rPr lang="en-US" dirty="0">
                <a:latin typeface="Courier New" panose="02070309020205020404" pitchFamily="49" charset="0"/>
                <a:cs typeface="Courier New" panose="02070309020205020404" pitchFamily="49" charset="0"/>
              </a:rPr>
              <a:t>knife role env_run_list set [ROLE] [ENVIRONMENT] [ENTRIES]</a:t>
            </a:r>
          </a:p>
          <a:p>
            <a:r>
              <a:rPr lang="en-US" dirty="0">
                <a:latin typeface="Courier New" panose="02070309020205020404" pitchFamily="49" charset="0"/>
                <a:cs typeface="Courier New" panose="02070309020205020404" pitchFamily="49" charset="0"/>
              </a:rPr>
              <a:t>knife role from file FILE [FILE..] (options</a:t>
            </a: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p:txBody>
          <a:bodyPr>
            <a:normAutofit fontScale="90000"/>
          </a:bodyPr>
          <a:lstStyle/>
          <a:p>
            <a:r>
              <a:rPr lang="en-US" dirty="0"/>
              <a:t>GE: </a:t>
            </a:r>
            <a:r>
              <a:rPr lang="en-US" dirty="0" smtClean="0"/>
              <a:t>What Can '</a:t>
            </a:r>
            <a:r>
              <a:rPr lang="en-US" dirty="0" smtClean="0">
                <a:latin typeface="+mn-lt"/>
              </a:rPr>
              <a:t>knife role' </a:t>
            </a:r>
            <a:r>
              <a:rPr lang="en-US" dirty="0" smtClean="0"/>
              <a:t>Do?</a:t>
            </a:r>
            <a:r>
              <a:rPr lang="en-US" dirty="0"/>
              <a:t/>
            </a:r>
            <a:br>
              <a:rPr lang="en-US" dirty="0"/>
            </a:br>
            <a:endParaRPr lang="en-US" dirty="0"/>
          </a:p>
        </p:txBody>
      </p:sp>
      <p:sp>
        <p:nvSpPr>
          <p:cNvPr id="4" name="Text Placeholder 3"/>
          <p:cNvSpPr>
            <a:spLocks noGrp="1"/>
          </p:cNvSpPr>
          <p:nvPr>
            <p:ph type="body" sz="quarter" idx="11"/>
          </p:nvPr>
        </p:nvSpPr>
        <p:spPr>
          <a:xfrm>
            <a:off x="1121104" y="1337149"/>
            <a:ext cx="14422528" cy="1298475"/>
          </a:xfrm>
        </p:spPr>
        <p:txBody>
          <a:bodyPr/>
          <a:lstStyle/>
          <a:p>
            <a:r>
              <a:rPr lang="en-US" dirty="0">
                <a:latin typeface="Courier New" panose="02070309020205020404" pitchFamily="49" charset="0"/>
                <a:cs typeface="Courier New" panose="02070309020205020404" pitchFamily="49" charset="0"/>
              </a:rPr>
              <a:t>$ cd ~/</a:t>
            </a:r>
            <a:r>
              <a:rPr lang="en-US" dirty="0" smtClean="0">
                <a:latin typeface="Courier New" panose="02070309020205020404" pitchFamily="49" charset="0"/>
                <a:cs typeface="Courier New" panose="02070309020205020404" pitchFamily="49" charset="0"/>
              </a:rPr>
              <a:t>chef-repo</a:t>
            </a:r>
          </a:p>
          <a:p>
            <a:r>
              <a:rPr lang="en-US" dirty="0" smtClean="0">
                <a:latin typeface="Courier New" panose="02070309020205020404" pitchFamily="49" charset="0"/>
                <a:cs typeface="Courier New" panose="02070309020205020404" pitchFamily="49" charset="0"/>
              </a:rPr>
              <a:t>$ knife role --help</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dirty="0" smtClean="0">
                <a:solidFill>
                  <a:srgbClr val="7D868C"/>
                </a:solidFill>
              </a:rPr>
              <a:t>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6</a:t>
            </a:fld>
            <a:endParaRPr lang="en-US" dirty="0"/>
          </a:p>
        </p:txBody>
      </p:sp>
    </p:spTree>
    <p:extLst>
      <p:ext uri="{BB962C8B-B14F-4D97-AF65-F5344CB8AC3E}">
        <p14:creationId xmlns:p14="http://schemas.microsoft.com/office/powerpoint/2010/main" val="873094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2363614"/>
          </a:xfrm>
        </p:spPr>
        <p:txBody>
          <a:bodyPr/>
          <a:lstStyle/>
          <a:p>
            <a:endParaRPr lang="en-US" dirty="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p:txBody>
          <a:bodyPr/>
          <a:lstStyle/>
          <a:p>
            <a:r>
              <a:rPr lang="en-US" dirty="0" smtClean="0"/>
              <a:t>GE: Run 'knife role list'</a:t>
            </a:r>
            <a:endParaRPr lang="en-US" dirty="0"/>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knife role list</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dirty="0" smtClean="0">
                <a:solidFill>
                  <a:srgbClr val="7D868C"/>
                </a:solidFill>
              </a:rPr>
              <a:t>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7</a:t>
            </a:fld>
            <a:endParaRPr lang="en-US" dirty="0"/>
          </a:p>
        </p:txBody>
      </p:sp>
    </p:spTree>
    <p:extLst>
      <p:ext uri="{BB962C8B-B14F-4D97-AF65-F5344CB8AC3E}">
        <p14:creationId xmlns:p14="http://schemas.microsoft.com/office/powerpoint/2010/main" val="1504702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2973214"/>
          </a:xfrm>
        </p:spPr>
        <p:txBody>
          <a:bodyPr/>
          <a:lstStyle/>
          <a:p>
            <a:endParaRPr lang="en-US" dirty="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p:txBody>
          <a:bodyPr>
            <a:normAutofit/>
          </a:bodyPr>
          <a:lstStyle/>
          <a:p>
            <a:r>
              <a:rPr lang="en-US" dirty="0" smtClean="0"/>
              <a:t>GE: Create a Roles Directory</a:t>
            </a:r>
            <a:endParaRPr lang="en-US" dirty="0"/>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mkdir roles</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dirty="0" smtClean="0">
                <a:solidFill>
                  <a:srgbClr val="7D868C"/>
                </a:solidFill>
              </a:rPr>
              <a:t>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8</a:t>
            </a:fld>
            <a:endParaRPr lang="en-US" dirty="0"/>
          </a:p>
        </p:txBody>
      </p:sp>
    </p:spTree>
    <p:extLst>
      <p:ext uri="{BB962C8B-B14F-4D97-AF65-F5344CB8AC3E}">
        <p14:creationId xmlns:p14="http://schemas.microsoft.com/office/powerpoint/2010/main" val="1158913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Create the </a:t>
            </a:r>
            <a:r>
              <a:rPr lang="en-US" dirty="0" err="1" smtClean="0"/>
              <a:t>load_balancer.rb</a:t>
            </a:r>
            <a:endParaRPr lang="en-US" dirty="0"/>
          </a:p>
        </p:txBody>
      </p:sp>
      <p:sp>
        <p:nvSpPr>
          <p:cNvPr id="3" name="Content Placeholder 2"/>
          <p:cNvSpPr>
            <a:spLocks noGrp="1"/>
          </p:cNvSpPr>
          <p:nvPr>
            <p:ph sz="quarter" idx="10"/>
          </p:nvPr>
        </p:nvSpPr>
        <p:spPr/>
        <p:txBody>
          <a:bodyPr/>
          <a:lstStyle/>
          <a:p>
            <a:r>
              <a:rPr lang="en-US" dirty="0">
                <a:latin typeface="Courier New" panose="02070309020205020404" pitchFamily="49" charset="0"/>
                <a:cs typeface="Courier New" panose="02070309020205020404" pitchFamily="49" charset="0"/>
              </a:rPr>
              <a:t>name </a:t>
            </a:r>
            <a:r>
              <a:rPr lang="uk-UA" dirty="0" smtClean="0">
                <a:latin typeface="Courier New" panose="02070309020205020404" pitchFamily="49" charset="0"/>
                <a:cs typeface="Courier New" panose="02070309020205020404" pitchFamily="49" charset="0"/>
              </a:rPr>
              <a:t>'</a:t>
            </a:r>
            <a:r>
              <a:rPr lang="en-US" dirty="0" err="1" smtClean="0">
                <a:latin typeface="Courier New" panose="02070309020205020404" pitchFamily="49" charset="0"/>
                <a:cs typeface="Courier New" panose="02070309020205020404" pitchFamily="49" charset="0"/>
              </a:rPr>
              <a:t>load_balancer</a:t>
            </a:r>
            <a:r>
              <a:rPr lang="uk-UA"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description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Load Balancer</a:t>
            </a:r>
            <a:r>
              <a:rPr lang="uk-UA"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a:p>
            <a:r>
              <a:rPr lang="en-US" dirty="0" err="1">
                <a:latin typeface="Courier New" panose="02070309020205020404" pitchFamily="49" charset="0"/>
                <a:cs typeface="Courier New" panose="02070309020205020404" pitchFamily="49" charset="0"/>
              </a:rPr>
              <a:t>run_list</a:t>
            </a:r>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recipe[myhaproxy]</a:t>
            </a:r>
            <a:r>
              <a:rPr lang="uk-UA"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p:txBody>
      </p:sp>
      <p:sp>
        <p:nvSpPr>
          <p:cNvPr id="4" name="Text Placeholder 3"/>
          <p:cNvSpPr>
            <a:spLocks noGrp="1"/>
          </p:cNvSpPr>
          <p:nvPr>
            <p:ph type="body" sz="quarter" idx="11"/>
          </p:nvPr>
        </p:nvSpPr>
        <p:spPr/>
        <p:txBody>
          <a:bodyPr>
            <a:normAutofit fontScale="85000" lnSpcReduction="20000"/>
          </a:bodyPr>
          <a:lstStyle/>
          <a:p>
            <a:r>
              <a:rPr lang="en-US" dirty="0" smtClean="0">
                <a:latin typeface="Courier New" panose="02070309020205020404" pitchFamily="49" charset="0"/>
                <a:cs typeface="Courier New" panose="02070309020205020404" pitchFamily="49" charset="0"/>
              </a:rPr>
              <a:t>~/chef-repo/roles/</a:t>
            </a:r>
            <a:r>
              <a:rPr lang="en-US" dirty="0" err="1" smtClean="0"/>
              <a:t>load_balancer</a:t>
            </a:r>
            <a:r>
              <a:rPr lang="en-US" dirty="0" err="1" smtClean="0">
                <a:latin typeface="Courier New" panose="02070309020205020404" pitchFamily="49" charset="0"/>
                <a:cs typeface="Courier New" panose="02070309020205020404" pitchFamily="49" charset="0"/>
              </a:rPr>
              <a:t>.rb</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4"/>
          </p:nvPr>
        </p:nvSpPr>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a:t>
            </a:r>
            <a:r>
              <a:rPr lang="en-US" dirty="0" smtClean="0">
                <a:solidFill>
                  <a:srgbClr val="7D868C"/>
                </a:solidFill>
              </a:rPr>
              <a:t>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9</a:t>
            </a:fld>
            <a:endParaRPr lang="en-US" dirty="0"/>
          </a:p>
        </p:txBody>
      </p:sp>
    </p:spTree>
    <p:extLst>
      <p:ext uri="{BB962C8B-B14F-4D97-AF65-F5344CB8AC3E}">
        <p14:creationId xmlns:p14="http://schemas.microsoft.com/office/powerpoint/2010/main" val="56899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ChefDk3.2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name="Chef-TemplateComps_v09-16x9-Light.potx" id="{078CEFDB-FA7A-4E36-9964-13EF367585CB}" vid="{8B87B0F3-7308-43D5-8388-E1B49EA026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4.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5.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6.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7.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8.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2.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3.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921749B-AEB7-461B-845F-603CABD25259}">
  <ds:schemaRefs>
    <ds:schemaRef ds:uri="http://schemas.microsoft.com/office/infopath/2007/PartnerControls"/>
    <ds:schemaRef ds:uri="http://purl.org/dc/elements/1.1/"/>
    <ds:schemaRef ds:uri="http://schemas.microsoft.com/office/2006/metadata/properties"/>
    <ds:schemaRef ds:uri="http://purl.org/dc/terms/"/>
    <ds:schemaRef ds:uri="http://schemas.microsoft.com/office/2006/documentManagement/types"/>
    <ds:schemaRef ds:uri="http://schemas.openxmlformats.org/package/2006/metadata/core-properties"/>
    <ds:schemaRef ds:uri="7bb5d761-a2ea-4873-95f7-7a6658fb3ef0"/>
    <ds:schemaRef ds:uri="http://www.w3.org/XML/1998/namespace"/>
    <ds:schemaRef ds:uri="http://purl.org/dc/dcmitype/"/>
  </ds:schemaRefs>
</ds:datastoreItem>
</file>

<file path=customXml/itemProps2.xml><?xml version="1.0" encoding="utf-8"?>
<ds:datastoreItem xmlns:ds="http://schemas.openxmlformats.org/officeDocument/2006/customXml" ds:itemID="{B13EBC30-FE27-4C6A-B723-23FC2188F7DC}">
  <ds:schemaRefs>
    <ds:schemaRef ds:uri="http://schemas.microsoft.com/sharepoint/events"/>
  </ds:schemaRefs>
</ds:datastoreItem>
</file>

<file path=customXml/itemProps3.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xml><?xml version="1.0" encoding="utf-8"?>
<ds:datastoreItem xmlns:ds="http://schemas.openxmlformats.org/officeDocument/2006/customXml" ds:itemID="{5CDEB364-43EC-4510-9881-539C2A3FCE9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ChefDk3.2Template.potx</Template>
  <TotalTime>15495</TotalTime>
  <Words>2590</Words>
  <Application>Microsoft Macintosh PowerPoint</Application>
  <PresentationFormat>Custom</PresentationFormat>
  <Paragraphs>301</Paragraphs>
  <Slides>29</Slides>
  <Notes>28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29</vt:i4>
      </vt:variant>
    </vt:vector>
  </HeadingPairs>
  <TitlesOfParts>
    <vt:vector size="35" baseType="lpstr">
      <vt:lpstr>Courier New</vt:lpstr>
      <vt:lpstr>Gill Sans MT</vt:lpstr>
      <vt:lpstr>Inconsolata</vt:lpstr>
      <vt:lpstr>Wingdings</vt:lpstr>
      <vt:lpstr>Arial</vt:lpstr>
      <vt:lpstr>ChefDk3.2Template</vt:lpstr>
      <vt:lpstr>Roles</vt:lpstr>
      <vt:lpstr>Objectives</vt:lpstr>
      <vt:lpstr>Roles</vt:lpstr>
      <vt:lpstr>Roles</vt:lpstr>
      <vt:lpstr>GE: Roles for Everyone</vt:lpstr>
      <vt:lpstr>GE: What Can 'knife role' Do? </vt:lpstr>
      <vt:lpstr>GE: Run 'knife role list'</vt:lpstr>
      <vt:lpstr>GE: Create a Roles Directory</vt:lpstr>
      <vt:lpstr>GE: Create the load_balancer.rb</vt:lpstr>
      <vt:lpstr>GE: Upload it to the Chef Server</vt:lpstr>
      <vt:lpstr>GE: Validate Chef Server Received It</vt:lpstr>
      <vt:lpstr>GE: View Details of the Role</vt:lpstr>
      <vt:lpstr>GE: Run 'knife node --help' </vt:lpstr>
      <vt:lpstr>GE: Set the load_balancer Role to node2</vt:lpstr>
      <vt:lpstr>GE: Verify the Run List</vt:lpstr>
      <vt:lpstr>GE: Converge All the Load Balancer Nodes</vt:lpstr>
      <vt:lpstr>Roles for Everyone</vt:lpstr>
      <vt:lpstr>Lab: Define a Web Role</vt:lpstr>
      <vt:lpstr>Lab: Create the web.rb File </vt:lpstr>
      <vt:lpstr>Lab: Upload the web.rb File</vt:lpstr>
      <vt:lpstr>Lab: Verify the Role on the Chef Server  </vt:lpstr>
      <vt:lpstr>Lab: Verify Specific Information About the Role</vt:lpstr>
      <vt:lpstr>Lab: Set node1's Run List </vt:lpstr>
      <vt:lpstr>Lab: Set node3's Run List </vt:lpstr>
      <vt:lpstr>Lab: Converge All Web Nodes</vt:lpstr>
      <vt:lpstr>Roles for Everyone</vt:lpstr>
      <vt:lpstr>Discussion</vt:lpstr>
      <vt:lpstr>Q&amp;A</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creator>sdelfante@chef.io</dc:creator>
  <cp:lastModifiedBy>Franklin Webber</cp:lastModifiedBy>
  <cp:revision>2002</cp:revision>
  <cp:lastPrinted>2015-02-07T23:49:10Z</cp:lastPrinted>
  <dcterms:created xsi:type="dcterms:W3CDTF">2012-09-13T17:36:07Z</dcterms:created>
  <dcterms:modified xsi:type="dcterms:W3CDTF">2016-02-22T22:30:49Z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